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  <p:sldMasterId id="2147483774" r:id="rId3"/>
  </p:sldMasterIdLst>
  <p:notesMasterIdLst>
    <p:notesMasterId r:id="rId47"/>
  </p:notesMasterIdLst>
  <p:sldIdLst>
    <p:sldId id="361" r:id="rId4"/>
    <p:sldId id="365" r:id="rId5"/>
    <p:sldId id="363" r:id="rId6"/>
    <p:sldId id="364" r:id="rId7"/>
    <p:sldId id="367" r:id="rId8"/>
    <p:sldId id="362" r:id="rId9"/>
    <p:sldId id="368" r:id="rId10"/>
    <p:sldId id="369" r:id="rId11"/>
    <p:sldId id="370" r:id="rId12"/>
    <p:sldId id="371" r:id="rId13"/>
    <p:sldId id="373" r:id="rId14"/>
    <p:sldId id="394" r:id="rId15"/>
    <p:sldId id="396" r:id="rId16"/>
    <p:sldId id="387" r:id="rId17"/>
    <p:sldId id="398" r:id="rId18"/>
    <p:sldId id="392" r:id="rId19"/>
    <p:sldId id="399" r:id="rId20"/>
    <p:sldId id="400" r:id="rId21"/>
    <p:sldId id="401" r:id="rId22"/>
    <p:sldId id="388" r:id="rId23"/>
    <p:sldId id="402" r:id="rId24"/>
    <p:sldId id="389" r:id="rId25"/>
    <p:sldId id="404" r:id="rId26"/>
    <p:sldId id="406" r:id="rId27"/>
    <p:sldId id="405" r:id="rId28"/>
    <p:sldId id="384" r:id="rId29"/>
    <p:sldId id="385" r:id="rId30"/>
    <p:sldId id="329" r:id="rId31"/>
    <p:sldId id="330" r:id="rId32"/>
    <p:sldId id="331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34" r:id="rId41"/>
    <p:sldId id="335" r:id="rId42"/>
    <p:sldId id="336" r:id="rId43"/>
    <p:sldId id="337" r:id="rId44"/>
    <p:sldId id="338" r:id="rId45"/>
    <p:sldId id="382" r:id="rId46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현재 버전 자료" id="{30BD155C-DB90-48FF-9026-F7E13E94958D}">
          <p14:sldIdLst>
            <p14:sldId id="361"/>
            <p14:sldId id="365"/>
            <p14:sldId id="363"/>
          </p14:sldIdLst>
        </p14:section>
        <p14:section name="모티브 게임 설명" id="{D35AD318-7284-4AEE-8243-FE129809CBB3}">
          <p14:sldIdLst>
            <p14:sldId id="364"/>
            <p14:sldId id="367"/>
            <p14:sldId id="362"/>
            <p14:sldId id="368"/>
            <p14:sldId id="369"/>
            <p14:sldId id="370"/>
            <p14:sldId id="371"/>
            <p14:sldId id="373"/>
          </p14:sldIdLst>
        </p14:section>
        <p14:section name="차별점, 특징 요소" id="{126CFDDB-F60C-43DE-B06C-6BE0808A8973}">
          <p14:sldIdLst>
            <p14:sldId id="394"/>
            <p14:sldId id="396"/>
            <p14:sldId id="387"/>
            <p14:sldId id="398"/>
            <p14:sldId id="392"/>
            <p14:sldId id="399"/>
            <p14:sldId id="400"/>
            <p14:sldId id="401"/>
            <p14:sldId id="388"/>
            <p14:sldId id="402"/>
            <p14:sldId id="389"/>
            <p14:sldId id="404"/>
            <p14:sldId id="406"/>
            <p14:sldId id="405"/>
            <p14:sldId id="384"/>
            <p14:sldId id="385"/>
          </p14:sldIdLst>
        </p14:section>
        <p14:section name="전투, 게임 플레이 방식 설명" id="{AB3DFF31-3BC3-423C-B6DE-875FFF6EA770}">
          <p14:sldIdLst>
            <p14:sldId id="329"/>
            <p14:sldId id="330"/>
            <p14:sldId id="331"/>
          </p14:sldIdLst>
        </p14:section>
        <p14:section name="스토리 컨셉" id="{3E88707D-ACAF-4A6E-8E07-5809CEA7FEC6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34"/>
            <p14:sldId id="335"/>
            <p14:sldId id="336"/>
            <p14:sldId id="337"/>
            <p14:sldId id="338"/>
          </p14:sldIdLst>
        </p14:section>
        <p14:section name="총 정리" id="{294A8A78-9AD8-487B-91C3-AD29E2274F9C}">
          <p14:sldIdLst>
            <p14:sldId id="382"/>
          </p14:sldIdLst>
        </p14:section>
        <p14:section name="이전 버전 자료" id="{407A0E02-54CA-418C-8C71-E5466096706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7C5B0A"/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2890" autoAdjust="0"/>
  </p:normalViewPr>
  <p:slideViewPr>
    <p:cSldViewPr snapToGrid="0" showGuides="1">
      <p:cViewPr varScale="1">
        <p:scale>
          <a:sx n="57" d="100"/>
          <a:sy n="57" d="100"/>
        </p:scale>
        <p:origin x="108" y="1278"/>
      </p:cViewPr>
      <p:guideLst>
        <p:guide orient="horz" pos="211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2019-11-21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588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443779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CBAC87E-FD9F-4F19-BE41-CA1E53FA6E59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7419011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4725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01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60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83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09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96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1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5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68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810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86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657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289362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66528F-0A7E-4B9A-B70A-6905AECF8994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8FE879-02EA-440E-B5A0-5CA7F20B77E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EE16CF-BEC4-4B7F-941A-2114A066A19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F62E880-2A23-4AAE-8DA8-9DF35000D59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  <p:sldLayoutId id="2147483795" r:id="rId17"/>
    <p:sldLayoutId id="21474837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84755E-F1FD-48FA-84AD-5A8D695CD2BB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b, gear icon">
            <a:extLst>
              <a:ext uri="{FF2B5EF4-FFF2-40B4-BE49-F238E27FC236}">
                <a16:creationId xmlns:a16="http://schemas.microsoft.com/office/drawing/2014/main" id="{809000BE-DF50-4BE0-BD73-74B49EC653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F587A28A-276A-41FA-91FB-3ACC66AD752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, gear icon">
            <a:extLst>
              <a:ext uri="{FF2B5EF4-FFF2-40B4-BE49-F238E27FC236}">
                <a16:creationId xmlns:a16="http://schemas.microsoft.com/office/drawing/2014/main" id="{482F4E95-2E24-4599-A2AB-D399E147D3B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1A769E-88F8-4789-AF02-7EC22752284E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AEBAF4-E9F5-4215-B5FC-B2468276418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3138A64-9B16-4830-A00E-CC23FD8B9D73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4E29E90-8258-437D-A778-77FD4CF51A6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04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18" Type="http://schemas.microsoft.com/office/2007/relationships/hdphoto" Target="../media/hdphoto7.wdp"/><Relationship Id="rId3" Type="http://schemas.openxmlformats.org/officeDocument/2006/relationships/image" Target="../media/image46.jpg"/><Relationship Id="rId21" Type="http://schemas.openxmlformats.org/officeDocument/2006/relationships/image" Target="../media/image56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17" Type="http://schemas.openxmlformats.org/officeDocument/2006/relationships/image" Target="../media/image54.png"/><Relationship Id="rId2" Type="http://schemas.openxmlformats.org/officeDocument/2006/relationships/image" Target="../media/image45.png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microsoft.com/office/2007/relationships/hdphoto" Target="../media/hdphoto1.wdp"/><Relationship Id="rId15" Type="http://schemas.openxmlformats.org/officeDocument/2006/relationships/image" Target="../media/image53.png"/><Relationship Id="rId23" Type="http://schemas.openxmlformats.org/officeDocument/2006/relationships/image" Target="../media/image1.png"/><Relationship Id="rId10" Type="http://schemas.microsoft.com/office/2007/relationships/hdphoto" Target="../media/hdphoto3.wdp"/><Relationship Id="rId19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Relationship Id="rId14" Type="http://schemas.microsoft.com/office/2007/relationships/hdphoto" Target="../media/hdphoto5.wdp"/><Relationship Id="rId22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1.jpg"/><Relationship Id="rId7" Type="http://schemas.openxmlformats.org/officeDocument/2006/relationships/image" Target="../media/image62.jpeg"/><Relationship Id="rId12" Type="http://schemas.microsoft.com/office/2007/relationships/hdphoto" Target="../media/hdphoto4.wdp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11" Type="http://schemas.openxmlformats.org/officeDocument/2006/relationships/image" Target="../media/image51.png"/><Relationship Id="rId5" Type="http://schemas.openxmlformats.org/officeDocument/2006/relationships/image" Target="../media/image19.jpeg"/><Relationship Id="rId10" Type="http://schemas.openxmlformats.org/officeDocument/2006/relationships/image" Target="../media/image64.png"/><Relationship Id="rId4" Type="http://schemas.openxmlformats.org/officeDocument/2006/relationships/image" Target="../media/image32.jpg"/><Relationship Id="rId9" Type="http://schemas.microsoft.com/office/2007/relationships/hdphoto" Target="../media/hdphoto9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68.png"/><Relationship Id="rId4" Type="http://schemas.microsoft.com/office/2007/relationships/hdphoto" Target="../media/hdphoto10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4.jpg"/><Relationship Id="rId7" Type="http://schemas.openxmlformats.org/officeDocument/2006/relationships/image" Target="../media/image22.jpeg"/><Relationship Id="rId12" Type="http://schemas.openxmlformats.org/officeDocument/2006/relationships/image" Target="../media/image26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11" Type="http://schemas.openxmlformats.org/officeDocument/2006/relationships/image" Target="../media/image25.jpeg"/><Relationship Id="rId5" Type="http://schemas.openxmlformats.org/officeDocument/2006/relationships/image" Target="../media/image20.jpeg"/><Relationship Id="rId10" Type="http://schemas.openxmlformats.org/officeDocument/2006/relationships/image" Target="../media/image24.jpeg"/><Relationship Id="rId4" Type="http://schemas.openxmlformats.org/officeDocument/2006/relationships/image" Target="../media/image19.jpeg"/><Relationship Id="rId9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8.jpg"/><Relationship Id="rId7" Type="http://schemas.openxmlformats.org/officeDocument/2006/relationships/image" Target="../media/image3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Relationship Id="rId9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3955-8AE0-4834-9677-14D488359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모바일로 가볍게 하는 </a:t>
            </a:r>
            <a:r>
              <a:rPr lang="en-US" altLang="ko-KR" sz="4000" dirty="0"/>
              <a:t>‘</a:t>
            </a:r>
            <a:r>
              <a:rPr lang="ko-KR" altLang="en-US" sz="4000" dirty="0" err="1"/>
              <a:t>로그라이트</a:t>
            </a:r>
            <a:r>
              <a:rPr lang="en-US" altLang="ko-KR" sz="4000" dirty="0"/>
              <a:t>(Lite)’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7C495-D532-48AB-9373-AE746060C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8912" y="3797300"/>
            <a:ext cx="6734175" cy="642938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(00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88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DA70F-CD5D-4A06-8B0A-387B146C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구조물 종류</a:t>
            </a:r>
          </a:p>
        </p:txBody>
      </p:sp>
      <p:graphicFrame>
        <p:nvGraphicFramePr>
          <p:cNvPr id="32" name="표 32">
            <a:extLst>
              <a:ext uri="{FF2B5EF4-FFF2-40B4-BE49-F238E27FC236}">
                <a16:creationId xmlns:a16="http://schemas.microsoft.com/office/drawing/2014/main" id="{BCDD41AD-B495-4A34-85C6-89DAA4E4E6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4140797"/>
              </p:ext>
            </p:extLst>
          </p:nvPr>
        </p:nvGraphicFramePr>
        <p:xfrm>
          <a:off x="419100" y="1270000"/>
          <a:ext cx="11315700" cy="379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0">
                  <a:extLst>
                    <a:ext uri="{9D8B030D-6E8A-4147-A177-3AD203B41FA5}">
                      <a16:colId xmlns:a16="http://schemas.microsoft.com/office/drawing/2014/main" val="1472988125"/>
                    </a:ext>
                  </a:extLst>
                </a:gridCol>
                <a:gridCol w="6819900">
                  <a:extLst>
                    <a:ext uri="{9D8B030D-6E8A-4147-A177-3AD203B41FA5}">
                      <a16:colId xmlns:a16="http://schemas.microsoft.com/office/drawing/2014/main" val="4064024831"/>
                    </a:ext>
                  </a:extLst>
                </a:gridCol>
              </a:tblGrid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층을 구성하는 요소로 통로도 있음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방과 방을 잇는 용도로 사용됨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이전 방에서 치열한 전투를 잠시 쉬어 가는 장소로 사용되기도 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통로에서 방의 일부 구조와 몬스터 배치를 확인할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291297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651830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81411"/>
                  </a:ext>
                </a:extLst>
              </a:tr>
            </a:tbl>
          </a:graphicData>
        </a:graphic>
      </p:graphicFrame>
      <p:pic>
        <p:nvPicPr>
          <p:cNvPr id="35" name="그림 34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2CD1DDB5-88CC-4D82-AA0E-5F9DCDCF5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/>
          <a:stretch/>
        </p:blipFill>
        <p:spPr>
          <a:xfrm>
            <a:off x="1418303" y="1270000"/>
            <a:ext cx="2477265" cy="1231349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04446B03-5645-4B22-9997-D01DB9302A6A}"/>
              </a:ext>
            </a:extLst>
          </p:cNvPr>
          <p:cNvSpPr/>
          <p:nvPr/>
        </p:nvSpPr>
        <p:spPr>
          <a:xfrm>
            <a:off x="1440585" y="1609747"/>
            <a:ext cx="1238633" cy="573049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74B10C-0291-4B6F-82E3-007765482245}"/>
              </a:ext>
            </a:extLst>
          </p:cNvPr>
          <p:cNvSpPr/>
          <p:nvPr/>
        </p:nvSpPr>
        <p:spPr>
          <a:xfrm>
            <a:off x="1644122" y="2652087"/>
            <a:ext cx="3258998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발판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유저에게 도움을 주는 발판과 그렇지 않는 발판이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해당 발판의 효과는 몬스터도 동일하게 적용 받음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가시 발판이 대표적으로 함정으로 사용되는 발판</a:t>
            </a:r>
            <a:endParaRPr lang="en-US" altLang="ko-KR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D73E1DD-F63A-4764-9B69-CF0D528E78C9}"/>
              </a:ext>
            </a:extLst>
          </p:cNvPr>
          <p:cNvSpPr/>
          <p:nvPr/>
        </p:nvSpPr>
        <p:spPr>
          <a:xfrm>
            <a:off x="6523409" y="2617687"/>
            <a:ext cx="4572436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벽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캐릭터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이동을 막는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공격을 상쇄시킴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스테이지에 선택된 테마에 따라 다양한 형태의 구조물 디자인이 있음</a:t>
            </a:r>
            <a:endParaRPr lang="en-US" altLang="ko-KR" sz="10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E8954A-5DD7-42E2-BC5D-21B0428CD663}"/>
              </a:ext>
            </a:extLst>
          </p:cNvPr>
          <p:cNvSpPr/>
          <p:nvPr/>
        </p:nvSpPr>
        <p:spPr>
          <a:xfrm>
            <a:off x="1557703" y="3787276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마법 문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통로를 통해 방에 입장 시 자동으로 닫힘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배치된 몬스터를 모두 처치하기 전까지 열리지 않음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입장 시 자동으로 문이 닫힘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전투 방에만 있음</a:t>
            </a:r>
            <a:endParaRPr lang="en-US" altLang="ko-KR" sz="10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C8C1E4D-CEAD-4488-BD86-EF06F04E48FB}"/>
              </a:ext>
            </a:extLst>
          </p:cNvPr>
          <p:cNvSpPr/>
          <p:nvPr/>
        </p:nvSpPr>
        <p:spPr>
          <a:xfrm>
            <a:off x="6523409" y="3756768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상자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공격을 받으면 사라지는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일반 상자의 경우 공격을 </a:t>
            </a:r>
            <a:r>
              <a:rPr lang="en-US" altLang="ko-KR" sz="1000" dirty="0"/>
              <a:t>1</a:t>
            </a:r>
            <a:r>
              <a:rPr lang="ko-KR" altLang="en-US" sz="1000" dirty="0"/>
              <a:t>회에 한해 공격을 막음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</a:t>
            </a:r>
            <a:r>
              <a:rPr lang="en-US" altLang="ko-KR" sz="1000" dirty="0"/>
              <a:t>(</a:t>
            </a:r>
            <a:r>
              <a:rPr lang="ko-KR" altLang="en-US" sz="1000" dirty="0"/>
              <a:t>폭판</a:t>
            </a:r>
            <a:r>
              <a:rPr lang="en-US" altLang="ko-KR" sz="1000" dirty="0"/>
              <a:t>, </a:t>
            </a:r>
            <a:r>
              <a:rPr lang="ko-KR" altLang="en-US" sz="1000" dirty="0"/>
              <a:t>얼음</a:t>
            </a:r>
            <a:r>
              <a:rPr lang="en-US" altLang="ko-KR" sz="1000" dirty="0"/>
              <a:t>, </a:t>
            </a:r>
            <a:r>
              <a:rPr lang="ko-KR" altLang="en-US" sz="1000" dirty="0"/>
              <a:t>독</a:t>
            </a:r>
            <a:r>
              <a:rPr lang="en-US" altLang="ko-KR" sz="1000" dirty="0"/>
              <a:t>)</a:t>
            </a:r>
            <a:r>
              <a:rPr lang="ko-KR" altLang="en-US" sz="1000" dirty="0"/>
              <a:t>가 존재함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상자의 경우 함정으로 사용</a:t>
            </a:r>
            <a:endParaRPr lang="en-US" altLang="ko-KR" sz="10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A15A3A4-27FA-4D41-BDE0-842E9052F6A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06E7EE-631A-43B0-8EE2-9F081D807AEA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187C9D-A0ED-488C-A940-79E1877D417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B524985-7047-4817-A9A3-585BD1CD53EC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CBCC5B-98C2-4BA4-90D0-FBB8A36EDA9A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A6C3391-7001-4F8B-BDD3-DF4E5001E964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9C8CB51-7A20-4479-8484-ABC6ACB788DE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1482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1F3EB3E-994A-4673-B486-B64ED3A12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237412"/>
              </p:ext>
            </p:extLst>
          </p:nvPr>
        </p:nvGraphicFramePr>
        <p:xfrm>
          <a:off x="2451636" y="1373908"/>
          <a:ext cx="7333900" cy="3366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0">
                  <a:extLst>
                    <a:ext uri="{9D8B030D-6E8A-4147-A177-3AD203B41FA5}">
                      <a16:colId xmlns:a16="http://schemas.microsoft.com/office/drawing/2014/main" val="116569481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1783206349"/>
                    </a:ext>
                  </a:extLst>
                </a:gridCol>
                <a:gridCol w="3333400">
                  <a:extLst>
                    <a:ext uri="{9D8B030D-6E8A-4147-A177-3AD203B41FA5}">
                      <a16:colId xmlns:a16="http://schemas.microsoft.com/office/drawing/2014/main" val="966081166"/>
                    </a:ext>
                  </a:extLst>
                </a:gridCol>
              </a:tblGrid>
              <a:tr h="330488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9781"/>
                  </a:ext>
                </a:extLst>
              </a:tr>
              <a:tr h="5174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근접무기로 총알을 튕겨낼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853922"/>
                  </a:ext>
                </a:extLst>
              </a:tr>
              <a:tr h="4606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적을 죽인 후 일정 체력을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512651"/>
                  </a:ext>
                </a:extLst>
              </a:tr>
              <a:tr h="48768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3319"/>
                  </a:ext>
                </a:extLst>
              </a:tr>
              <a:tr h="4876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980773"/>
                  </a:ext>
                </a:extLst>
              </a:tr>
              <a:tr h="2946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상점의 제품 가격이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낮아짐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8484"/>
                  </a:ext>
                </a:extLst>
              </a:tr>
              <a:tr h="189121">
                <a:tc rowSpan="2">
                  <a:txBody>
                    <a:bodyPr/>
                    <a:lstStyle/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로딩화면을 이용해 특성을 선택하도록 함</a:t>
                      </a:r>
                      <a:endParaRPr lang="en-US" altLang="ko-KR" sz="1000" dirty="0"/>
                    </a:p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랜덤확률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무작위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개의 특성 중 하나만 선택 가능</a:t>
                      </a:r>
                      <a:endParaRPr lang="en-US" altLang="ko-KR" sz="1000" dirty="0"/>
                    </a:p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대체로 한번 선택하면 변경이 불가능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807262"/>
                  </a:ext>
                </a:extLst>
              </a:tr>
              <a:tr h="52699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총알이 적을 관통해 나감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15654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1F7DE57-9943-4192-9F55-D2F4B363D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8" y="662420"/>
            <a:ext cx="10515600" cy="474663"/>
          </a:xfrm>
        </p:spPr>
        <p:txBody>
          <a:bodyPr/>
          <a:lstStyle/>
          <a:p>
            <a:r>
              <a:rPr lang="ko-KR" altLang="en-US" dirty="0"/>
              <a:t>특성 시스템</a:t>
            </a:r>
          </a:p>
        </p:txBody>
      </p:sp>
      <p:pic>
        <p:nvPicPr>
          <p:cNvPr id="6" name="Picture 26">
            <a:extLst>
              <a:ext uri="{FF2B5EF4-FFF2-40B4-BE49-F238E27FC236}">
                <a16:creationId xmlns:a16="http://schemas.microsoft.com/office/drawing/2014/main" id="{5975B139-DFA8-4C4A-BADD-068A3E6C6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2508009" y="1492073"/>
            <a:ext cx="3231710" cy="242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6501C9-2971-43ED-A4B0-817979875406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8BBC37-963F-47D4-900B-54A3D84B65FB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6B8BFF-0726-4D7E-888C-533EFA5826BA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AFD0E7-B72D-4432-83D3-74E605675D90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DD3CCF-75E3-4264-853A-BAF3E2D89142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CB2A25-06C5-4086-9308-FBD27C8D207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B806BC-2959-415B-B799-78D1A71879DB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DE3184-5EC9-40C0-89DF-56ACF9B6D7AC}"/>
              </a:ext>
            </a:extLst>
          </p:cNvPr>
          <p:cNvGrpSpPr/>
          <p:nvPr/>
        </p:nvGrpSpPr>
        <p:grpSpPr>
          <a:xfrm>
            <a:off x="5935542" y="1787699"/>
            <a:ext cx="414405" cy="2859446"/>
            <a:chOff x="7874291" y="1767025"/>
            <a:chExt cx="414405" cy="2859446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26192E57-7D45-4527-B56C-540D16D8B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291" y="1767025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7BD933AB-F872-4F60-9734-D15B733F1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291" y="2256378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DE0E1397-7E4B-4EAB-9070-C2592F020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2347" y="2721583"/>
              <a:ext cx="401782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0">
              <a:extLst>
                <a:ext uri="{FF2B5EF4-FFF2-40B4-BE49-F238E27FC236}">
                  <a16:creationId xmlns:a16="http://schemas.microsoft.com/office/drawing/2014/main" id="{D2D364BA-F609-411B-B108-0D362D3C3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291" y="3210936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2">
              <a:extLst>
                <a:ext uri="{FF2B5EF4-FFF2-40B4-BE49-F238E27FC236}">
                  <a16:creationId xmlns:a16="http://schemas.microsoft.com/office/drawing/2014/main" id="{27F48810-AC0D-485E-87F2-8A4A2FDEFA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2347" y="3696479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4">
              <a:extLst>
                <a:ext uri="{FF2B5EF4-FFF2-40B4-BE49-F238E27FC236}">
                  <a16:creationId xmlns:a16="http://schemas.microsoft.com/office/drawing/2014/main" id="{525C7B6C-EF7C-4DC8-AB90-865461AB5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2347" y="4220122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C22492-FAD8-4002-9E60-E1F0A6A59233}"/>
              </a:ext>
            </a:extLst>
          </p:cNvPr>
          <p:cNvSpPr/>
          <p:nvPr/>
        </p:nvSpPr>
        <p:spPr>
          <a:xfrm>
            <a:off x="1585105" y="5026646"/>
            <a:ext cx="8948766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유저가 원하는 특성을 하나씩 쌓아가며 육성에 대한 성취감과 보스 클리어에 대한 가능성을 생각하게 됨</a:t>
            </a:r>
            <a:endParaRPr lang="en-US" altLang="ko-KR" sz="1400" dirty="0"/>
          </a:p>
          <a:p>
            <a:pPr marL="177800" indent="-1778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힘들게 쌓은 특성과 무기를 사망과 동시에 잃었을 때 유저는 상실감에 빠지게 됨</a:t>
            </a:r>
            <a:endParaRPr lang="en-US" altLang="ko-KR" sz="1400" dirty="0"/>
          </a:p>
          <a:p>
            <a:pPr marL="177800" indent="-1778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랜덤으로 나타나는 특성에 의해 유저는 다음 플레이에 클리어 가능성을 생각하게 됨</a:t>
            </a:r>
            <a:endParaRPr lang="en-US" altLang="ko-KR" sz="1400" dirty="0"/>
          </a:p>
          <a:p>
            <a:pPr marL="177800" indent="-1778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이전의 실수를 만회하기 위해 다시 게임을 실행하는 순환이 시작됨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439644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시간을 활용한 스킬 액션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1B35A3-E753-44B6-80AD-5067B465CE8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C63964-AD7D-43D9-BC4E-8654C972BA4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2772A-06E9-4C1C-B46A-44AEE309D53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9A0D3-9FB9-45E4-A165-5D6CEE54398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116AF-2729-4771-ADF6-76A58BF474B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9BC7D1-19BB-4CCA-9F59-9CCB2A3E674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82A0D-EBA1-40F5-AE29-84806654CB2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46D81CF6-9A66-44E6-896F-C1DCF716A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2662918"/>
              </p:ext>
            </p:extLst>
          </p:nvPr>
        </p:nvGraphicFramePr>
        <p:xfrm>
          <a:off x="419100" y="1605341"/>
          <a:ext cx="11150977" cy="451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252026394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938125213"/>
                    </a:ext>
                  </a:extLst>
                </a:gridCol>
                <a:gridCol w="2378449">
                  <a:extLst>
                    <a:ext uri="{9D8B030D-6E8A-4147-A177-3AD203B41FA5}">
                      <a16:colId xmlns:a16="http://schemas.microsoft.com/office/drawing/2014/main" val="760073407"/>
                    </a:ext>
                  </a:extLst>
                </a:gridCol>
                <a:gridCol w="4943478">
                  <a:extLst>
                    <a:ext uri="{9D8B030D-6E8A-4147-A177-3AD203B41FA5}">
                      <a16:colId xmlns:a16="http://schemas.microsoft.com/office/drawing/2014/main" val="31026198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방해요소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20598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피지컬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캐릭터 스킬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884958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체력이 마나이다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플레이 시간에 따라 점차 체력이 감소한다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스킬을 사용하면 사용한 스킬에 해당하는 수치 만큼 체력이 감소된다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빠르고 효율적인 방법으로 몬스터를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처치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처치한 몬스터의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빼앗는다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시스템 적으로 캐릭터의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회복시켜주는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등장한다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몬스터를 처치하면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가 크게 회복된다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048716"/>
                  </a:ext>
                </a:extLst>
              </a:tr>
              <a:tr h="884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공격의 대상을 선정하는 범위가 방 전체인 경우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피지컬 로 회피가 불가능한 상황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없음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정지시켜 공격을 일시적으로 하지 못하게 만든다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316341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캐릭터의 위치를 기준으로 일정 범위를 공격하는 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조작으로 캐릭터를 이동시켜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 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 시켜 공격을 일시적으로 하지 못하게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29242"/>
                  </a:ext>
                </a:extLst>
              </a:tr>
              <a:tr h="884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캐릭터가 아닌 방의 랜덤 좌표를 기준으로 공격 범위를 선정해 공격을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조작으로 캐릭터를 이동시켜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 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 시켜 공격을 일시적으로 하지 못하게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99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436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시간을 활용한 스킬 액션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1B35A3-E753-44B6-80AD-5067B465CE8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C63964-AD7D-43D9-BC4E-8654C972BA4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2772A-06E9-4C1C-B46A-44AEE309D53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9A0D3-9FB9-45E4-A165-5D6CEE54398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116AF-2729-4771-ADF6-76A58BF474B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9BC7D1-19BB-4CCA-9F59-9CCB2A3E674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82A0D-EBA1-40F5-AE29-84806654CB2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A957CD45-8936-4953-98B6-27AEAF7CB9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701465"/>
              </p:ext>
            </p:extLst>
          </p:nvPr>
        </p:nvGraphicFramePr>
        <p:xfrm>
          <a:off x="520511" y="1402586"/>
          <a:ext cx="11150977" cy="2593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75">
                  <a:extLst>
                    <a:ext uri="{9D8B030D-6E8A-4147-A177-3AD203B41FA5}">
                      <a16:colId xmlns:a16="http://schemas.microsoft.com/office/drawing/2014/main" val="3252026394"/>
                    </a:ext>
                  </a:extLst>
                </a:gridCol>
                <a:gridCol w="3638550">
                  <a:extLst>
                    <a:ext uri="{9D8B030D-6E8A-4147-A177-3AD203B41FA5}">
                      <a16:colId xmlns:a16="http://schemas.microsoft.com/office/drawing/2014/main" val="1938125213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760073407"/>
                    </a:ext>
                  </a:extLst>
                </a:gridCol>
                <a:gridCol w="3788152">
                  <a:extLst>
                    <a:ext uri="{9D8B030D-6E8A-4147-A177-3AD203B41FA5}">
                      <a16:colId xmlns:a16="http://schemas.microsoft.com/office/drawing/2014/main" val="31026198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방해요소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20598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유저 피지컬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 스킬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325529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대상이 이동하며 이동 경로를 공격 또는 이동 후 도착 지점에 공격을 하는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요소의 이동 경로를 파악해 미리 회피 하거나 이동 기술을 활용해 회피한다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캐릭터의 시간을 빠르게 진행시켜 방어막을 활성화 시킴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대상의 움직임을 정지시켜 제거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움직임을 느리게 만들어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951386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방해요소가 멀리서 탄을 날려 유저를 공격하는 상황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보편적인 상황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캐릭터를 움직여 회피한다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캐릭터의 시간을 빠르게 진행시켜 방어막을 활성화 시킴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시간을 정지 또는 느리게 움직여 회피하기 쉽게 만든다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구조물을 만들어 일시적으로 방어한다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57797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방해요소의 공격 범위에 유저가 들어온 경우 유저를 공격하는 상황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회피 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정지 기술로 대상의 공격을 중지시킨다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캐릭터의 시간을 빠르게 진행시켜 방어막을 활성화 시킨다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시간을 정지 또는 느리게 만들어 회피하기 쉽게 만든다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공격의 대상의 시간을 빠르게 진행시켜 </a:t>
                      </a:r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/>
                        <a:t>자연사</a:t>
                      </a:r>
                      <a:r>
                        <a:rPr lang="en-US" altLang="ko-KR" sz="800" dirty="0"/>
                        <a:t>’</a:t>
                      </a:r>
                      <a:r>
                        <a:rPr lang="ko-KR" altLang="en-US" sz="800" dirty="0"/>
                        <a:t>시킨다</a:t>
                      </a:r>
                      <a:r>
                        <a:rPr lang="en-US" altLang="ko-KR" sz="800" dirty="0"/>
                        <a:t>.(</a:t>
                      </a:r>
                      <a:r>
                        <a:rPr lang="ko-KR" altLang="en-US" sz="800" dirty="0"/>
                        <a:t>시간을 회복할 수 없음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627348"/>
                  </a:ext>
                </a:extLst>
              </a:tr>
            </a:tbl>
          </a:graphicData>
        </a:graphic>
      </p:graphicFrame>
      <p:pic>
        <p:nvPicPr>
          <p:cNvPr id="52226" name="Picture 2">
            <a:extLst>
              <a:ext uri="{FF2B5EF4-FFF2-40B4-BE49-F238E27FC236}">
                <a16:creationId xmlns:a16="http://schemas.microsoft.com/office/drawing/2014/main" id="{9AAE355D-841A-4DAB-B4DB-008E6DA2AF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968" y="4555740"/>
            <a:ext cx="2847975" cy="160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34A4F5-C88D-4765-A663-72EE46ACCB38}"/>
              </a:ext>
            </a:extLst>
          </p:cNvPr>
          <p:cNvSpPr txBox="1"/>
          <p:nvPr/>
        </p:nvSpPr>
        <p:spPr>
          <a:xfrm>
            <a:off x="1181968" y="4101106"/>
            <a:ext cx="4430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※ </a:t>
            </a:r>
            <a:r>
              <a:rPr lang="ko-KR" altLang="en-US" sz="1400" dirty="0"/>
              <a:t>참고 자료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퀀텀</a:t>
            </a:r>
            <a:r>
              <a:rPr lang="ko-KR" altLang="en-US" sz="1400" dirty="0"/>
              <a:t> 브레이크</a:t>
            </a:r>
            <a:r>
              <a:rPr lang="en-US" altLang="ko-KR" sz="1400" dirty="0"/>
              <a:t>_Quantum Break </a:t>
            </a:r>
            <a:r>
              <a:rPr lang="ko-KR" altLang="en-US" sz="1400" dirty="0"/>
              <a:t>액션 장면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930C8-FAA3-457D-A156-F5DDCF9976E6}"/>
              </a:ext>
            </a:extLst>
          </p:cNvPr>
          <p:cNvSpPr txBox="1"/>
          <p:nvPr/>
        </p:nvSpPr>
        <p:spPr>
          <a:xfrm>
            <a:off x="9548328" y="6562838"/>
            <a:ext cx="2643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슬라이드 쇼로 보시면 사진이 움직입니다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1D09AD57-CFE4-4C75-ABC9-6B19888B38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730" y="4555740"/>
            <a:ext cx="2922539" cy="160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2" name="Picture 8">
            <a:extLst>
              <a:ext uri="{FF2B5EF4-FFF2-40B4-BE49-F238E27FC236}">
                <a16:creationId xmlns:a16="http://schemas.microsoft.com/office/drawing/2014/main" id="{43582A1D-6BA9-431C-85E2-811D92CEC1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056" y="4555041"/>
            <a:ext cx="2839558" cy="160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DF7EC5-D1F4-41D8-8D14-7A9E70F6AE67}"/>
              </a:ext>
            </a:extLst>
          </p:cNvPr>
          <p:cNvSpPr txBox="1"/>
          <p:nvPr/>
        </p:nvSpPr>
        <p:spPr>
          <a:xfrm>
            <a:off x="1210335" y="6156236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적에게 빠르게 접근해 처지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04F7D3-0CF6-4850-9A98-5DB51F1D0BA0}"/>
              </a:ext>
            </a:extLst>
          </p:cNvPr>
          <p:cNvSpPr txBox="1"/>
          <p:nvPr/>
        </p:nvSpPr>
        <p:spPr>
          <a:xfrm>
            <a:off x="4672012" y="6156236"/>
            <a:ext cx="2858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다가오는 </a:t>
            </a:r>
            <a:r>
              <a:rPr lang="ko-KR" altLang="en-US" sz="1400"/>
              <a:t>위협을 시간을 멈춰 회피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785E69-8126-4B55-9DE6-E1B37805A144}"/>
              </a:ext>
            </a:extLst>
          </p:cNvPr>
          <p:cNvSpPr txBox="1"/>
          <p:nvPr/>
        </p:nvSpPr>
        <p:spPr>
          <a:xfrm>
            <a:off x="8172556" y="6156236"/>
            <a:ext cx="2678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빠르게 이동해 적의 공격을 회피</a:t>
            </a:r>
          </a:p>
        </p:txBody>
      </p:sp>
    </p:spTree>
    <p:extLst>
      <p:ext uri="{BB962C8B-B14F-4D97-AF65-F5344CB8AC3E}">
        <p14:creationId xmlns:p14="http://schemas.microsoft.com/office/powerpoint/2010/main" val="3326382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CD77E-A380-43A3-A65F-F71E7AB0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상인 </a:t>
            </a:r>
            <a:r>
              <a:rPr lang="en-US" altLang="ko-KR" dirty="0"/>
              <a:t>&amp; </a:t>
            </a:r>
            <a:r>
              <a:rPr lang="ko-KR" altLang="en-US" dirty="0"/>
              <a:t>무기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DD952-E1C6-41A6-8402-12D62CD6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775" y="1384300"/>
            <a:ext cx="11315700" cy="4914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인벤토리에 무기도 함께 저장되며 무기에 부여한 특성을 무기 합성으로 다른 무기로 이전 시키거나 다른 새로운 무기를 획득할 수 있도록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낮은 단계의 무기로 상대적으로 높은 단계의 무기를 강화할 수 있는 기능도 추가함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원한다면 특성을 </a:t>
            </a:r>
            <a:r>
              <a:rPr lang="en-US" altLang="ko-KR" sz="1200" dirty="0"/>
              <a:t>2</a:t>
            </a:r>
            <a:r>
              <a:rPr lang="ko-KR" altLang="en-US" sz="1200" dirty="0"/>
              <a:t>개만 부여할 수 있는 무기를 일정 재료를 투입해 확률적으로 </a:t>
            </a:r>
            <a:r>
              <a:rPr lang="en-US" altLang="ko-KR" sz="1200" dirty="0"/>
              <a:t>1</a:t>
            </a:r>
            <a:r>
              <a:rPr lang="ko-KR" altLang="en-US" sz="1200" dirty="0"/>
              <a:t>칸 더 늘릴 수 있도록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유저는 무기의 성능을 테스트 하며 강화와 합성을 통해 장비를 </a:t>
            </a:r>
            <a:r>
              <a:rPr lang="ko-KR" altLang="en-US" sz="1200" dirty="0" err="1"/>
              <a:t>파밍하며</a:t>
            </a:r>
            <a:r>
              <a:rPr lang="ko-KR" altLang="en-US" sz="1200" dirty="0"/>
              <a:t> 게임을 진행하게 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상인을 다양한 분류로 나누어 각각 특징이 되는 기능을 유저가 활용할 수 있도록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일반 상인</a:t>
            </a:r>
            <a:r>
              <a:rPr lang="en-US" altLang="ko-KR" sz="1200" dirty="0"/>
              <a:t>, </a:t>
            </a:r>
            <a:r>
              <a:rPr lang="ko-KR" altLang="en-US" sz="1200" dirty="0"/>
              <a:t>떠돌이 상인</a:t>
            </a:r>
            <a:r>
              <a:rPr lang="en-US" altLang="ko-KR" sz="1200" dirty="0"/>
              <a:t>(</a:t>
            </a:r>
            <a:r>
              <a:rPr lang="ko-KR" altLang="en-US" sz="1200" dirty="0"/>
              <a:t>고급 상인</a:t>
            </a:r>
            <a:r>
              <a:rPr lang="en-US" altLang="ko-KR" sz="1200" dirty="0"/>
              <a:t>), </a:t>
            </a:r>
            <a:r>
              <a:rPr lang="ko-KR" altLang="en-US" sz="1200" dirty="0"/>
              <a:t>떠돌이 암상인</a:t>
            </a:r>
            <a:r>
              <a:rPr lang="en-US" altLang="ko-KR" sz="1200" dirty="0"/>
              <a:t>(</a:t>
            </a:r>
            <a:r>
              <a:rPr lang="ko-KR" altLang="en-US" sz="1200" dirty="0"/>
              <a:t>재화가 아닌 다른 것의 </a:t>
            </a:r>
            <a:r>
              <a:rPr lang="ko-KR" altLang="en-US" sz="1200" dirty="0" err="1"/>
              <a:t>패널티를</a:t>
            </a:r>
            <a:r>
              <a:rPr lang="ko-KR" altLang="en-US" sz="1200" dirty="0"/>
              <a:t> 조건으로 좋은 효과의 아이템을 판매</a:t>
            </a:r>
            <a:r>
              <a:rPr lang="en-US" altLang="ko-KR" sz="1200" dirty="0"/>
              <a:t>), </a:t>
            </a:r>
            <a:r>
              <a:rPr lang="ko-KR" altLang="en-US" sz="1200" dirty="0"/>
              <a:t>효과부여 상인</a:t>
            </a:r>
            <a:r>
              <a:rPr lang="en-US" altLang="ko-KR" sz="1200" dirty="0"/>
              <a:t>, </a:t>
            </a:r>
            <a:r>
              <a:rPr lang="ko-KR" altLang="en-US" sz="1200" dirty="0"/>
              <a:t>무기 강화 상인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아이템의 등급에 따라 가격을 책정해 두고 해당아이템이 실제 상인이 판매할 때는 최대 </a:t>
            </a:r>
            <a:r>
              <a:rPr lang="en-US" altLang="ko-KR" sz="1200" dirty="0"/>
              <a:t>50% </a:t>
            </a:r>
            <a:r>
              <a:rPr lang="ko-KR" altLang="en-US" sz="1200" dirty="0"/>
              <a:t>에서</a:t>
            </a:r>
            <a:r>
              <a:rPr lang="en-US" altLang="ko-KR" sz="1200" dirty="0"/>
              <a:t> 0% </a:t>
            </a:r>
            <a:r>
              <a:rPr lang="ko-KR" altLang="en-US" sz="1200" dirty="0"/>
              <a:t>까지 할인을 적용해 판매하도록 시스템을 구현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던전에서 사용하는 코인으로 아이템을 구매할 수 있지만 잼을 사용해 아이템을 구매할 수 도 있다 </a:t>
            </a:r>
            <a:r>
              <a:rPr lang="en-US" altLang="ko-KR" sz="1200" dirty="0"/>
              <a:t>( </a:t>
            </a:r>
            <a:r>
              <a:rPr lang="ko-KR" altLang="en-US" sz="1200" dirty="0"/>
              <a:t>대신 해당 방식은 구매 횟수에 따라 점차 가격이 증가하도록 함</a:t>
            </a:r>
            <a:r>
              <a:rPr lang="en-US" altLang="ko-KR" sz="1200" dirty="0"/>
              <a:t>, </a:t>
            </a:r>
            <a:r>
              <a:rPr lang="ko-KR" altLang="en-US" sz="1200" dirty="0"/>
              <a:t>증가 횟수는 전체 게임에서 관리되어 초기화 되지 않고 계속 쌓인다</a:t>
            </a:r>
            <a:r>
              <a:rPr lang="en-US" altLang="ko-KR" sz="12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상인의 활용은 </a:t>
            </a:r>
            <a:r>
              <a:rPr lang="en-US" altLang="ko-KR" sz="1200" dirty="0"/>
              <a:t>1</a:t>
            </a:r>
            <a:r>
              <a:rPr lang="ko-KR" altLang="en-US" sz="1200" dirty="0"/>
              <a:t>회성으로 한번 상인 판매정보를 닫으면 다시 해당 방의 상인을 통해 아이템을 구매할 수 없다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아이템을 구매할 여건이 되는지 </a:t>
            </a:r>
            <a:r>
              <a:rPr lang="en-US" altLang="ko-KR" sz="1200" dirty="0"/>
              <a:t>1</a:t>
            </a:r>
            <a:r>
              <a:rPr lang="ko-KR" altLang="en-US" sz="1200" dirty="0"/>
              <a:t>차적으로 상인이 판매하려는 아이템 최소 가격을 기준으로 비교해 유저에게 보여줄지 말지 결정한다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구입이 불가능하다고 판단되면 상인이 등장해도 상인의 코멘트를 통해 유저가 구입할 아이템이 없다는 것을 알려주고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반대로 있다면 상점창을 열어 구입할 수 있는 아이템이 있다는 것을 보여준다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추가로 유저가 코인 부족으로 원하는 무기를 구입하지 </a:t>
            </a:r>
            <a:r>
              <a:rPr lang="ko-KR" altLang="en-US" sz="1200" dirty="0" err="1"/>
              <a:t>못할때</a:t>
            </a:r>
            <a:r>
              <a:rPr lang="ko-KR" altLang="en-US" sz="1200" dirty="0"/>
              <a:t> 유저가 사용하는 무기를 </a:t>
            </a:r>
            <a:r>
              <a:rPr lang="ko-KR" altLang="en-US" sz="1200" dirty="0" err="1"/>
              <a:t>함꼐</a:t>
            </a:r>
            <a:r>
              <a:rPr lang="ko-KR" altLang="en-US" sz="1200" dirty="0"/>
              <a:t> 가격으로 책정해 코인과 함께 대가로 판매하여 무기를 바꿔 착용할 수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5443CD-CB7C-436E-90E7-E71032BE14F1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4C8B46-3DB4-42EF-85D1-CECE87B8B7D4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4E1903-0DFC-4466-9F29-1C0E04F80ED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C233C6-EBF9-4A46-994E-5A000CECFA66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DBFA49-3E29-427D-BA94-9AE6E821AFB5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33673-7D82-40D9-B710-4379B872D51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1CD866-8C0B-4243-B155-B25731033DC0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pic>
        <p:nvPicPr>
          <p:cNvPr id="22" name="그림 21" descr="쥐고있는, 사진, 앉아있는, 남자이(가) 표시된 사진&#10;&#10;자동 생성된 설명">
            <a:extLst>
              <a:ext uri="{FF2B5EF4-FFF2-40B4-BE49-F238E27FC236}">
                <a16:creationId xmlns:a16="http://schemas.microsoft.com/office/drawing/2014/main" id="{EA094AFA-35B3-431A-95B0-C358D203B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2"/>
          <a:stretch/>
        </p:blipFill>
        <p:spPr>
          <a:xfrm>
            <a:off x="-3765428" y="4196195"/>
            <a:ext cx="1969179" cy="2121237"/>
          </a:xfrm>
          <a:prstGeom prst="rect">
            <a:avLst/>
          </a:prstGeom>
        </p:spPr>
      </p:pic>
      <p:pic>
        <p:nvPicPr>
          <p:cNvPr id="26" name="그림 25" descr="앉아있는, 노트북, 화면, 텔레비전이(가) 표시된 사진&#10;&#10;자동 생성된 설명">
            <a:extLst>
              <a:ext uri="{FF2B5EF4-FFF2-40B4-BE49-F238E27FC236}">
                <a16:creationId xmlns:a16="http://schemas.microsoft.com/office/drawing/2014/main" id="{B40B525E-5943-4DA9-9F9F-812437C06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6824" y="3326057"/>
            <a:ext cx="600075" cy="6477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A1143A-1449-4F71-BDE2-294337E99E04}"/>
              </a:ext>
            </a:extLst>
          </p:cNvPr>
          <p:cNvSpPr/>
          <p:nvPr/>
        </p:nvSpPr>
        <p:spPr>
          <a:xfrm>
            <a:off x="2796240" y="7634385"/>
            <a:ext cx="2809875" cy="1756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4FB6376-81C8-4EE5-9EB6-862671A40CB4}"/>
              </a:ext>
            </a:extLst>
          </p:cNvPr>
          <p:cNvSpPr/>
          <p:nvPr/>
        </p:nvSpPr>
        <p:spPr>
          <a:xfrm>
            <a:off x="2999975" y="7864719"/>
            <a:ext cx="571500" cy="56197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E52126E-4742-4BFD-B80C-9A88DE2003C2}"/>
              </a:ext>
            </a:extLst>
          </p:cNvPr>
          <p:cNvSpPr/>
          <p:nvPr/>
        </p:nvSpPr>
        <p:spPr>
          <a:xfrm>
            <a:off x="2999975" y="8753092"/>
            <a:ext cx="571500" cy="561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39D539-3FFB-4E5E-B081-588CDD512172}"/>
              </a:ext>
            </a:extLst>
          </p:cNvPr>
          <p:cNvSpPr txBox="1"/>
          <p:nvPr/>
        </p:nvSpPr>
        <p:spPr>
          <a:xfrm>
            <a:off x="2999975" y="8521317"/>
            <a:ext cx="571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특성 </a:t>
            </a:r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6160C0-3B4C-439A-8EA6-B0F6D7393EBE}"/>
              </a:ext>
            </a:extLst>
          </p:cNvPr>
          <p:cNvSpPr txBox="1"/>
          <p:nvPr/>
        </p:nvSpPr>
        <p:spPr>
          <a:xfrm>
            <a:off x="2999975" y="7634385"/>
            <a:ext cx="571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특성 </a:t>
            </a:r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33" name="그림 32" descr="시계, 가방이(가) 표시된 사진&#10;&#10;자동 생성된 설명">
            <a:extLst>
              <a:ext uri="{FF2B5EF4-FFF2-40B4-BE49-F238E27FC236}">
                <a16:creationId xmlns:a16="http://schemas.microsoft.com/office/drawing/2014/main" id="{A936D35B-AA79-4F7C-8866-46B646B96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227" y="8849499"/>
            <a:ext cx="398995" cy="3989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40B7E29-0471-48B5-B724-D4E269A0F3D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489" b="96276" l="12138" r="174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69" t="62766" r="81843" b="1"/>
          <a:stretch/>
        </p:blipFill>
        <p:spPr>
          <a:xfrm>
            <a:off x="3025408" y="7907963"/>
            <a:ext cx="498835" cy="48616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3EFB567-5EA5-4338-A1FA-9032918710EB}"/>
              </a:ext>
            </a:extLst>
          </p:cNvPr>
          <p:cNvSpPr/>
          <p:nvPr/>
        </p:nvSpPr>
        <p:spPr>
          <a:xfrm>
            <a:off x="3720165" y="7895995"/>
            <a:ext cx="1589301" cy="4981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스킬 효과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BE0E790-8A08-4783-B2D1-76A355D50DF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922247" y="8145059"/>
            <a:ext cx="873993" cy="36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6E0A29-3E68-4FE4-8E4F-BF798C20F9E9}"/>
              </a:ext>
            </a:extLst>
          </p:cNvPr>
          <p:cNvSpPr/>
          <p:nvPr/>
        </p:nvSpPr>
        <p:spPr>
          <a:xfrm>
            <a:off x="3720165" y="8799931"/>
            <a:ext cx="1589301" cy="4981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없음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5BDFAAC-49E9-496C-8576-311C28A3CB45}"/>
              </a:ext>
            </a:extLst>
          </p:cNvPr>
          <p:cNvSpPr/>
          <p:nvPr/>
        </p:nvSpPr>
        <p:spPr>
          <a:xfrm>
            <a:off x="1531752" y="7391017"/>
            <a:ext cx="4312488" cy="2235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 descr="시계이(가) 표시된 사진&#10;&#10;자동 생성된 설명">
            <a:extLst>
              <a:ext uri="{FF2B5EF4-FFF2-40B4-BE49-F238E27FC236}">
                <a16:creationId xmlns:a16="http://schemas.microsoft.com/office/drawing/2014/main" id="{BF161668-EA0E-4BB8-B05B-2DD3B280F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" y="1615256"/>
            <a:ext cx="4328535" cy="2249619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42AAFE46-7D71-448A-8BEF-1C778B69B0A2}"/>
              </a:ext>
            </a:extLst>
          </p:cNvPr>
          <p:cNvGrpSpPr/>
          <p:nvPr/>
        </p:nvGrpSpPr>
        <p:grpSpPr>
          <a:xfrm>
            <a:off x="1124130" y="4186584"/>
            <a:ext cx="4312488" cy="2249619"/>
            <a:chOff x="1124130" y="4231147"/>
            <a:chExt cx="4312488" cy="224961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BFB1F78-A4A3-4D79-9C6C-0FBD020268FF}"/>
                </a:ext>
              </a:extLst>
            </p:cNvPr>
            <p:cNvGrpSpPr/>
            <p:nvPr/>
          </p:nvGrpSpPr>
          <p:grpSpPr>
            <a:xfrm>
              <a:off x="1712439" y="4231147"/>
              <a:ext cx="2768386" cy="971191"/>
              <a:chOff x="1282921" y="4398603"/>
              <a:chExt cx="2768386" cy="971191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AB17C7BE-F75C-44C9-BC6A-0E266B7AD1F7}"/>
                  </a:ext>
                </a:extLst>
              </p:cNvPr>
              <p:cNvGrpSpPr/>
              <p:nvPr/>
            </p:nvGrpSpPr>
            <p:grpSpPr>
              <a:xfrm>
                <a:off x="2256886" y="4398603"/>
                <a:ext cx="600075" cy="971191"/>
                <a:chOff x="1576990" y="4485080"/>
                <a:chExt cx="600075" cy="971191"/>
              </a:xfrm>
            </p:grpSpPr>
            <p:pic>
              <p:nvPicPr>
                <p:cNvPr id="46" name="그림 45" descr="앉아있는, 노트북, 화면, 텔레비전이(가) 표시된 사진&#10;&#10;자동 생성된 설명">
                  <a:extLst>
                    <a:ext uri="{FF2B5EF4-FFF2-40B4-BE49-F238E27FC236}">
                      <a16:creationId xmlns:a16="http://schemas.microsoft.com/office/drawing/2014/main" id="{824037A7-ABCC-492D-8704-7C71A751D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6990" y="4808571"/>
                  <a:ext cx="600075" cy="647700"/>
                </a:xfrm>
                <a:prstGeom prst="rect">
                  <a:avLst/>
                </a:prstGeom>
              </p:spPr>
            </p:pic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E931CE7-3AD2-462D-9248-4F30D7B09BDC}"/>
                    </a:ext>
                  </a:extLst>
                </p:cNvPr>
                <p:cNvSpPr txBox="1"/>
                <p:nvPr/>
              </p:nvSpPr>
              <p:spPr>
                <a:xfrm>
                  <a:off x="1591277" y="4485080"/>
                  <a:ext cx="57150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Lv. 1</a:t>
                  </a:r>
                  <a:endParaRPr lang="ko-KR" altLang="en-US" sz="1100" dirty="0"/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9966EDE-B176-49C4-8522-BC33CD1F5F1D}"/>
                  </a:ext>
                </a:extLst>
              </p:cNvPr>
              <p:cNvGrpSpPr/>
              <p:nvPr/>
            </p:nvGrpSpPr>
            <p:grpSpPr>
              <a:xfrm>
                <a:off x="1282921" y="4398603"/>
                <a:ext cx="600075" cy="971191"/>
                <a:chOff x="2851157" y="4485080"/>
                <a:chExt cx="600075" cy="971191"/>
              </a:xfrm>
            </p:grpSpPr>
            <p:pic>
              <p:nvPicPr>
                <p:cNvPr id="45" name="그림 44" descr="앉아있는, 노트북, 화면, 텔레비전이(가) 표시된 사진&#10;&#10;자동 생성된 설명">
                  <a:extLst>
                    <a:ext uri="{FF2B5EF4-FFF2-40B4-BE49-F238E27FC236}">
                      <a16:creationId xmlns:a16="http://schemas.microsoft.com/office/drawing/2014/main" id="{618A8559-7287-461B-8871-1E90A236E1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1157" y="4808571"/>
                  <a:ext cx="600075" cy="647700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CE110C-DE7A-4719-B98D-6616DFA7CF21}"/>
                    </a:ext>
                  </a:extLst>
                </p:cNvPr>
                <p:cNvSpPr txBox="1"/>
                <p:nvPr/>
              </p:nvSpPr>
              <p:spPr>
                <a:xfrm>
                  <a:off x="2851157" y="4485080"/>
                  <a:ext cx="57150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Lv. 3</a:t>
                  </a:r>
                  <a:endParaRPr lang="ko-KR" altLang="en-US" sz="1100" dirty="0"/>
                </a:p>
              </p:txBody>
            </p:sp>
          </p:grpSp>
          <p:sp>
            <p:nvSpPr>
              <p:cNvPr id="51" name="더하기 기호 50">
                <a:extLst>
                  <a:ext uri="{FF2B5EF4-FFF2-40B4-BE49-F238E27FC236}">
                    <a16:creationId xmlns:a16="http://schemas.microsoft.com/office/drawing/2014/main" id="{20C1EEE0-D0FD-4CA2-BD4B-246771A1EAAD}"/>
                  </a:ext>
                </a:extLst>
              </p:cNvPr>
              <p:cNvSpPr/>
              <p:nvPr/>
            </p:nvSpPr>
            <p:spPr>
              <a:xfrm>
                <a:off x="1846952" y="4840977"/>
                <a:ext cx="409934" cy="409934"/>
              </a:xfrm>
              <a:prstGeom prst="mathPlus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같음 기호 51">
                <a:extLst>
                  <a:ext uri="{FF2B5EF4-FFF2-40B4-BE49-F238E27FC236}">
                    <a16:creationId xmlns:a16="http://schemas.microsoft.com/office/drawing/2014/main" id="{5F240BDB-B175-46A0-8E79-DE80EB792B2D}"/>
                  </a:ext>
                </a:extLst>
              </p:cNvPr>
              <p:cNvSpPr/>
              <p:nvPr/>
            </p:nvSpPr>
            <p:spPr>
              <a:xfrm>
                <a:off x="2965985" y="4840977"/>
                <a:ext cx="386815" cy="386815"/>
              </a:xfrm>
              <a:prstGeom prst="mathEqual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AD55B0E3-2BDB-42F6-B9EF-0A613BDB38B5}"/>
                  </a:ext>
                </a:extLst>
              </p:cNvPr>
              <p:cNvGrpSpPr/>
              <p:nvPr/>
            </p:nvGrpSpPr>
            <p:grpSpPr>
              <a:xfrm>
                <a:off x="3451232" y="4398603"/>
                <a:ext cx="600075" cy="971191"/>
                <a:chOff x="2851157" y="4485080"/>
                <a:chExt cx="600075" cy="971191"/>
              </a:xfrm>
            </p:grpSpPr>
            <p:pic>
              <p:nvPicPr>
                <p:cNvPr id="55" name="그림 54" descr="앉아있는, 노트북, 화면, 텔레비전이(가) 표시된 사진&#10;&#10;자동 생성된 설명">
                  <a:extLst>
                    <a:ext uri="{FF2B5EF4-FFF2-40B4-BE49-F238E27FC236}">
                      <a16:creationId xmlns:a16="http://schemas.microsoft.com/office/drawing/2014/main" id="{9CAB32A8-EA29-45C7-A071-AACDC1F4C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1157" y="4808571"/>
                  <a:ext cx="600075" cy="647700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F31D7B-A198-4D1C-95C7-50EAE1FED1B8}"/>
                    </a:ext>
                  </a:extLst>
                </p:cNvPr>
                <p:cNvSpPr txBox="1"/>
                <p:nvPr/>
              </p:nvSpPr>
              <p:spPr>
                <a:xfrm>
                  <a:off x="2851157" y="4485080"/>
                  <a:ext cx="57150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Lv. 4</a:t>
                  </a:r>
                  <a:endParaRPr lang="ko-KR" altLang="en-US" sz="1100" dirty="0"/>
                </a:p>
              </p:txBody>
            </p:sp>
          </p:grpSp>
        </p:grpSp>
        <p:pic>
          <p:nvPicPr>
            <p:cNvPr id="58" name="그림 57" descr="앉아있는, 노트북, 화면, 텔레비전이(가) 표시된 사진&#10;&#10;자동 생성된 설명">
              <a:extLst>
                <a:ext uri="{FF2B5EF4-FFF2-40B4-BE49-F238E27FC236}">
                  <a16:creationId xmlns:a16="http://schemas.microsoft.com/office/drawing/2014/main" id="{6B0364B8-08D6-4576-A654-CB4708E79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439" y="5622861"/>
              <a:ext cx="600075" cy="647700"/>
            </a:xfrm>
            <a:prstGeom prst="rect">
              <a:avLst/>
            </a:prstGeom>
          </p:spPr>
        </p:pic>
        <p:pic>
          <p:nvPicPr>
            <p:cNvPr id="51204" name="Picture 4">
              <a:extLst>
                <a:ext uri="{FF2B5EF4-FFF2-40B4-BE49-F238E27FC236}">
                  <a16:creationId xmlns:a16="http://schemas.microsoft.com/office/drawing/2014/main" id="{61B6D8DE-0362-4294-9519-FC34E4D3C2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6" t="53711" r="64955" b="29554"/>
            <a:stretch/>
          </p:blipFill>
          <p:spPr bwMode="auto">
            <a:xfrm>
              <a:off x="2766906" y="5667804"/>
              <a:ext cx="429974" cy="534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더하기 기호 59">
              <a:extLst>
                <a:ext uri="{FF2B5EF4-FFF2-40B4-BE49-F238E27FC236}">
                  <a16:creationId xmlns:a16="http://schemas.microsoft.com/office/drawing/2014/main" id="{B35044F5-4968-4975-837A-200E22004E4F}"/>
                </a:ext>
              </a:extLst>
            </p:cNvPr>
            <p:cNvSpPr/>
            <p:nvPr/>
          </p:nvSpPr>
          <p:spPr>
            <a:xfrm>
              <a:off x="2276470" y="5716407"/>
              <a:ext cx="409934" cy="409934"/>
            </a:xfrm>
            <a:prstGeom prst="mathPlus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같음 기호 60">
              <a:extLst>
                <a:ext uri="{FF2B5EF4-FFF2-40B4-BE49-F238E27FC236}">
                  <a16:creationId xmlns:a16="http://schemas.microsoft.com/office/drawing/2014/main" id="{F5159582-A94D-472F-924F-E75A7F1873B2}"/>
                </a:ext>
              </a:extLst>
            </p:cNvPr>
            <p:cNvSpPr/>
            <p:nvPr/>
          </p:nvSpPr>
          <p:spPr>
            <a:xfrm>
              <a:off x="3395502" y="5727966"/>
              <a:ext cx="386815" cy="386815"/>
            </a:xfrm>
            <a:prstGeom prst="mathEqual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AB443D8-BE44-4FAF-99FB-E57007B1AE7C}"/>
                </a:ext>
              </a:extLst>
            </p:cNvPr>
            <p:cNvSpPr txBox="1"/>
            <p:nvPr/>
          </p:nvSpPr>
          <p:spPr>
            <a:xfrm>
              <a:off x="3880750" y="5736707"/>
              <a:ext cx="1224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특성 개방</a:t>
              </a:r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AA21998-0AD6-4651-B63D-0731578AF866}"/>
                </a:ext>
              </a:extLst>
            </p:cNvPr>
            <p:cNvSpPr txBox="1"/>
            <p:nvPr/>
          </p:nvSpPr>
          <p:spPr>
            <a:xfrm>
              <a:off x="3880750" y="5185961"/>
              <a:ext cx="12241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무기 강화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F02012E-2D22-4797-9FAB-5C2C187D7F3D}"/>
                </a:ext>
              </a:extLst>
            </p:cNvPr>
            <p:cNvSpPr/>
            <p:nvPr/>
          </p:nvSpPr>
          <p:spPr>
            <a:xfrm>
              <a:off x="1124130" y="4231147"/>
              <a:ext cx="4312488" cy="22496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216" name="그룹 51215">
            <a:extLst>
              <a:ext uri="{FF2B5EF4-FFF2-40B4-BE49-F238E27FC236}">
                <a16:creationId xmlns:a16="http://schemas.microsoft.com/office/drawing/2014/main" id="{5770B460-EE4F-467D-A936-E0FB8967182B}"/>
              </a:ext>
            </a:extLst>
          </p:cNvPr>
          <p:cNvGrpSpPr/>
          <p:nvPr/>
        </p:nvGrpSpPr>
        <p:grpSpPr>
          <a:xfrm>
            <a:off x="171451" y="-8227542"/>
            <a:ext cx="10896598" cy="7169442"/>
            <a:chOff x="171451" y="-8227542"/>
            <a:chExt cx="10896598" cy="7169442"/>
          </a:xfrm>
        </p:grpSpPr>
        <p:pic>
          <p:nvPicPr>
            <p:cNvPr id="51209" name="그림 51208" descr="건물, 불, 실내, 벽난로이(가) 표시된 사진&#10;&#10;자동 생성된 설명">
              <a:extLst>
                <a:ext uri="{FF2B5EF4-FFF2-40B4-BE49-F238E27FC236}">
                  <a16:creationId xmlns:a16="http://schemas.microsoft.com/office/drawing/2014/main" id="{79BE4511-A11B-4D38-A420-7866913CB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4040" y1="84706" x2="61379" y2="64951"/>
                          <a14:foregroundMark x1="61445" y1="57153" x2="61412" y2="55777"/>
                          <a14:foregroundMark x1="58810" y1="38938" x2="51010" y2="24706"/>
                          <a14:foregroundMark x1="51010" y1="24706" x2="30303" y2="61176"/>
                          <a14:foregroundMark x1="30303" y1="61176" x2="34848" y2="81176"/>
                          <a14:foregroundMark x1="34848" y1="81176" x2="54040" y2="85490"/>
                          <a14:foregroundMark x1="51010" y1="22745" x2="48990" y2="23529"/>
                          <a14:foregroundMark x1="37374" y1="29412" x2="37374" y2="29412"/>
                          <a14:foregroundMark x1="34343" y1="28235" x2="34343" y2="28235"/>
                          <a14:foregroundMark x1="34848" y1="29804" x2="43434" y2="27843"/>
                          <a14:foregroundMark x1="49495" y1="24706" x2="53535" y2="22353"/>
                          <a14:backgroundMark x1="68182" y1="36078" x2="63636" y2="56078"/>
                          <a14:backgroundMark x1="63636" y1="56078" x2="78788" y2="72157"/>
                          <a14:backgroundMark x1="78788" y1="72157" x2="82828" y2="50588"/>
                          <a14:backgroundMark x1="82828" y1="50588" x2="68687" y2="360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252" y="-8227542"/>
              <a:ext cx="2264236" cy="2916062"/>
            </a:xfrm>
            <a:prstGeom prst="rect">
              <a:avLst/>
            </a:prstGeom>
          </p:spPr>
        </p:pic>
        <p:grpSp>
          <p:nvGrpSpPr>
            <p:cNvPr id="51215" name="그룹 51214">
              <a:extLst>
                <a:ext uri="{FF2B5EF4-FFF2-40B4-BE49-F238E27FC236}">
                  <a16:creationId xmlns:a16="http://schemas.microsoft.com/office/drawing/2014/main" id="{F99FE992-717E-4767-BCD9-84F8020E8FE7}"/>
                </a:ext>
              </a:extLst>
            </p:cNvPr>
            <p:cNvGrpSpPr/>
            <p:nvPr/>
          </p:nvGrpSpPr>
          <p:grpSpPr>
            <a:xfrm>
              <a:off x="171451" y="-7791450"/>
              <a:ext cx="10896598" cy="6733350"/>
              <a:chOff x="171451" y="-7791450"/>
              <a:chExt cx="10896598" cy="6733350"/>
            </a:xfrm>
          </p:grpSpPr>
          <p:pic>
            <p:nvPicPr>
              <p:cNvPr id="51201" name="그림 51200" descr="잔디, 앉아있는, 놓은, 검은색이(가) 표시된 사진&#10;&#10;자동 생성된 설명">
                <a:extLst>
                  <a:ext uri="{FF2B5EF4-FFF2-40B4-BE49-F238E27FC236}">
                    <a16:creationId xmlns:a16="http://schemas.microsoft.com/office/drawing/2014/main" id="{178A0636-16C7-4106-9E38-58CB071E5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3450" y="-3916221"/>
                <a:ext cx="1657350" cy="2762250"/>
              </a:xfrm>
              <a:prstGeom prst="rect">
                <a:avLst/>
              </a:prstGeom>
            </p:spPr>
          </p:pic>
          <p:pic>
            <p:nvPicPr>
              <p:cNvPr id="51207" name="그림 51206">
                <a:extLst>
                  <a:ext uri="{FF2B5EF4-FFF2-40B4-BE49-F238E27FC236}">
                    <a16:creationId xmlns:a16="http://schemas.microsoft.com/office/drawing/2014/main" id="{8999C0A7-1FAE-44A9-9EE2-1204AF01E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3996" y="-6661256"/>
                <a:ext cx="1838325" cy="2486025"/>
              </a:xfrm>
              <a:prstGeom prst="rect">
                <a:avLst/>
              </a:prstGeom>
            </p:spPr>
          </p:pic>
          <p:pic>
            <p:nvPicPr>
              <p:cNvPr id="51211" name="그림 51210" descr="우산, 쥐고있는, 스키타기이(가) 표시된 사진&#10;&#10;자동 생성된 설명">
                <a:extLst>
                  <a:ext uri="{FF2B5EF4-FFF2-40B4-BE49-F238E27FC236}">
                    <a16:creationId xmlns:a16="http://schemas.microsoft.com/office/drawing/2014/main" id="{BC51C880-9135-4C45-AD5B-9C5EC2A70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5886" y="-6799368"/>
                <a:ext cx="1955301" cy="2762250"/>
              </a:xfrm>
              <a:prstGeom prst="rect">
                <a:avLst/>
              </a:prstGeom>
            </p:spPr>
          </p:pic>
          <p:sp>
            <p:nvSpPr>
              <p:cNvPr id="51212" name="화살표: 오른쪽 51211">
                <a:extLst>
                  <a:ext uri="{FF2B5EF4-FFF2-40B4-BE49-F238E27FC236}">
                    <a16:creationId xmlns:a16="http://schemas.microsoft.com/office/drawing/2014/main" id="{C68FAC7C-0573-49EB-B559-82E66481E6F5}"/>
                  </a:ext>
                </a:extLst>
              </p:cNvPr>
              <p:cNvSpPr/>
              <p:nvPr/>
            </p:nvSpPr>
            <p:spPr>
              <a:xfrm rot="19404493">
                <a:off x="6063674" y="-4605122"/>
                <a:ext cx="1657350" cy="1197394"/>
              </a:xfrm>
              <a:prstGeom prst="rightArrow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화살표: 오른쪽 76">
                <a:extLst>
                  <a:ext uri="{FF2B5EF4-FFF2-40B4-BE49-F238E27FC236}">
                    <a16:creationId xmlns:a16="http://schemas.microsoft.com/office/drawing/2014/main" id="{F277EDAC-21FA-4940-9058-25B09B1A2211}"/>
                  </a:ext>
                </a:extLst>
              </p:cNvPr>
              <p:cNvSpPr/>
              <p:nvPr/>
            </p:nvSpPr>
            <p:spPr>
              <a:xfrm rot="13500000">
                <a:off x="3232866" y="-4485089"/>
                <a:ext cx="1657350" cy="1197394"/>
              </a:xfrm>
              <a:prstGeom prst="rightArrow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화살표: 오른쪽 77">
                <a:extLst>
                  <a:ext uri="{FF2B5EF4-FFF2-40B4-BE49-F238E27FC236}">
                    <a16:creationId xmlns:a16="http://schemas.microsoft.com/office/drawing/2014/main" id="{0C445167-2C6E-4F68-968D-A0521DB54BD8}"/>
                  </a:ext>
                </a:extLst>
              </p:cNvPr>
              <p:cNvSpPr/>
              <p:nvPr/>
            </p:nvSpPr>
            <p:spPr>
              <a:xfrm rot="16200000">
                <a:off x="4746448" y="-5339494"/>
                <a:ext cx="1657350" cy="1197394"/>
              </a:xfrm>
              <a:prstGeom prst="rightArrow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213" name="TextBox 51212">
                <a:extLst>
                  <a:ext uri="{FF2B5EF4-FFF2-40B4-BE49-F238E27FC236}">
                    <a16:creationId xmlns:a16="http://schemas.microsoft.com/office/drawing/2014/main" id="{6737E815-8225-4BE7-9A16-566F26AB6517}"/>
                  </a:ext>
                </a:extLst>
              </p:cNvPr>
              <p:cNvSpPr txBox="1"/>
              <p:nvPr/>
            </p:nvSpPr>
            <p:spPr>
              <a:xfrm>
                <a:off x="1763762" y="-4229237"/>
                <a:ext cx="1702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특성 부여 상인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DBC0E70-B591-4815-A8A5-4564542C3253}"/>
                  </a:ext>
                </a:extLst>
              </p:cNvPr>
              <p:cNvSpPr txBox="1"/>
              <p:nvPr/>
            </p:nvSpPr>
            <p:spPr>
              <a:xfrm>
                <a:off x="7770520" y="-3995267"/>
                <a:ext cx="1702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암흑  상인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3CB88BB-BF82-4C69-8EB7-0ACC881D3EC4}"/>
                  </a:ext>
                </a:extLst>
              </p:cNvPr>
              <p:cNvSpPr txBox="1"/>
              <p:nvPr/>
            </p:nvSpPr>
            <p:spPr>
              <a:xfrm>
                <a:off x="4924426" y="-5614588"/>
                <a:ext cx="1702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무기 강화 상인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B25C9A4-FF33-419C-B745-222695076AD7}"/>
                  </a:ext>
                </a:extLst>
              </p:cNvPr>
              <p:cNvSpPr txBox="1"/>
              <p:nvPr/>
            </p:nvSpPr>
            <p:spPr>
              <a:xfrm>
                <a:off x="4958754" y="-1554087"/>
                <a:ext cx="1702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일반  상인</a:t>
                </a:r>
              </a:p>
            </p:txBody>
          </p:sp>
          <p:sp>
            <p:nvSpPr>
              <p:cNvPr id="51214" name="직사각형 51213">
                <a:extLst>
                  <a:ext uri="{FF2B5EF4-FFF2-40B4-BE49-F238E27FC236}">
                    <a16:creationId xmlns:a16="http://schemas.microsoft.com/office/drawing/2014/main" id="{6147ED21-E30C-4942-84D7-B3327824A255}"/>
                  </a:ext>
                </a:extLst>
              </p:cNvPr>
              <p:cNvSpPr/>
              <p:nvPr/>
            </p:nvSpPr>
            <p:spPr>
              <a:xfrm>
                <a:off x="171451" y="-7791450"/>
                <a:ext cx="10896598" cy="67333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1202" name="Picture 2">
            <a:extLst>
              <a:ext uri="{FF2B5EF4-FFF2-40B4-BE49-F238E27FC236}">
                <a16:creationId xmlns:a16="http://schemas.microsoft.com/office/drawing/2014/main" id="{F46CDF82-58F8-4BD6-895D-E459205A4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8" t="7309" r="82144" b="87695"/>
          <a:stretch/>
        </p:blipFill>
        <p:spPr bwMode="auto">
          <a:xfrm>
            <a:off x="-5010151" y="-3563025"/>
            <a:ext cx="723901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>
            <a:extLst>
              <a:ext uri="{FF2B5EF4-FFF2-40B4-BE49-F238E27FC236}">
                <a16:creationId xmlns:a16="http://schemas.microsoft.com/office/drawing/2014/main" id="{72E0D8F2-E962-48E3-BBE0-B2C5415FE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8" t="13090" r="82144" b="81914"/>
          <a:stretch/>
        </p:blipFill>
        <p:spPr bwMode="auto">
          <a:xfrm>
            <a:off x="-5010152" y="-2532918"/>
            <a:ext cx="723901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59E7A84B-5527-4C1E-9DE3-A189E9873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8" t="18868" r="82144" b="76136"/>
          <a:stretch/>
        </p:blipFill>
        <p:spPr bwMode="auto">
          <a:xfrm>
            <a:off x="-5010153" y="-1369421"/>
            <a:ext cx="723901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3EFDE344-D1A5-4446-9A66-B5BFD8B5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273" y="-2899563"/>
            <a:ext cx="428625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F3CB03D-FCCA-498A-9C88-E468C9DE30D4}"/>
              </a:ext>
            </a:extLst>
          </p:cNvPr>
          <p:cNvGrpSpPr/>
          <p:nvPr/>
        </p:nvGrpSpPr>
        <p:grpSpPr>
          <a:xfrm>
            <a:off x="-6223000" y="7057227"/>
            <a:ext cx="5245100" cy="3151047"/>
            <a:chOff x="-6223000" y="7057227"/>
            <a:chExt cx="5245100" cy="3151047"/>
          </a:xfrm>
        </p:grpSpPr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44DCA618-8EDF-45F8-916A-D34D3316C8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8" t="24862" r="82144" b="70142"/>
            <a:stretch/>
          </p:blipFill>
          <p:spPr bwMode="auto">
            <a:xfrm>
              <a:off x="-5516749" y="9095991"/>
              <a:ext cx="723901" cy="742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내용 개체 틀 8">
              <a:extLst>
                <a:ext uri="{FF2B5EF4-FFF2-40B4-BE49-F238E27FC236}">
                  <a16:creationId xmlns:a16="http://schemas.microsoft.com/office/drawing/2014/main" id="{00AF5D27-5A6B-42DD-8550-22AE88295A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651"/>
            <a:stretch/>
          </p:blipFill>
          <p:spPr>
            <a:xfrm>
              <a:off x="-3097104" y="7057227"/>
              <a:ext cx="1300855" cy="2006602"/>
            </a:xfrm>
            <a:prstGeom prst="rect">
              <a:avLst/>
            </a:prstGeom>
          </p:spPr>
        </p:pic>
        <p:pic>
          <p:nvPicPr>
            <p:cNvPr id="65" name="내용 개체 틀 5" descr="쥐고있는, 사진, 앉아있는, 남자이(가) 표시된 사진&#10;&#10;자동 생성된 설명">
              <a:extLst>
                <a:ext uri="{FF2B5EF4-FFF2-40B4-BE49-F238E27FC236}">
                  <a16:creationId xmlns:a16="http://schemas.microsoft.com/office/drawing/2014/main" id="{3A4B5F69-F7CE-4D7E-AB5B-9878A93D7E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565"/>
            <a:stretch/>
          </p:blipFill>
          <p:spPr>
            <a:xfrm>
              <a:off x="-5383402" y="7160269"/>
              <a:ext cx="1331716" cy="1408899"/>
            </a:xfrm>
            <a:prstGeom prst="rect">
              <a:avLst/>
            </a:prstGeom>
          </p:spPr>
        </p:pic>
        <p:pic>
          <p:nvPicPr>
            <p:cNvPr id="66" name="내용 개체 틀 5" descr="쥐고있는, 사진, 앉아있는, 남자이(가) 표시된 사진&#10;&#10;자동 생성된 설명">
              <a:extLst>
                <a:ext uri="{FF2B5EF4-FFF2-40B4-BE49-F238E27FC236}">
                  <a16:creationId xmlns:a16="http://schemas.microsoft.com/office/drawing/2014/main" id="{EED53AF2-47BD-4D4F-93D9-5573065E3E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" t="83397" r="79769" b="2558"/>
            <a:stretch/>
          </p:blipFill>
          <p:spPr>
            <a:xfrm>
              <a:off x="-4706596" y="9095991"/>
              <a:ext cx="723901" cy="74492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2E5F24-66D1-4AAB-A020-019AE213AA1D}"/>
                </a:ext>
              </a:extLst>
            </p:cNvPr>
            <p:cNvSpPr txBox="1"/>
            <p:nvPr/>
          </p:nvSpPr>
          <p:spPr>
            <a:xfrm>
              <a:off x="-5477965" y="98389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착용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4C3F5F-DBBB-4BC1-8391-C886DD887BB3}"/>
                </a:ext>
              </a:extLst>
            </p:cNvPr>
            <p:cNvSpPr txBox="1"/>
            <p:nvPr/>
          </p:nvSpPr>
          <p:spPr>
            <a:xfrm>
              <a:off x="-4667812" y="98389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소비</a:t>
              </a:r>
            </a:p>
          </p:txBody>
        </p:sp>
        <p:sp>
          <p:nvSpPr>
            <p:cNvPr id="12" name="화살표: 위쪽 11">
              <a:extLst>
                <a:ext uri="{FF2B5EF4-FFF2-40B4-BE49-F238E27FC236}">
                  <a16:creationId xmlns:a16="http://schemas.microsoft.com/office/drawing/2014/main" id="{414F4648-E791-4562-A4DA-399A32EA4461}"/>
                </a:ext>
              </a:extLst>
            </p:cNvPr>
            <p:cNvSpPr/>
            <p:nvPr/>
          </p:nvSpPr>
          <p:spPr>
            <a:xfrm>
              <a:off x="-4908550" y="8569168"/>
              <a:ext cx="336550" cy="466882"/>
            </a:xfrm>
            <a:prstGeom prst="upArrow">
              <a:avLst/>
            </a:prstGeom>
            <a:solidFill>
              <a:srgbClr val="7C5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Picture 4">
              <a:extLst>
                <a:ext uri="{FF2B5EF4-FFF2-40B4-BE49-F238E27FC236}">
                  <a16:creationId xmlns:a16="http://schemas.microsoft.com/office/drawing/2014/main" id="{E6746DB0-4EC9-416C-9C84-C8F8C8EBBE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6" t="53711" r="64955" b="29554"/>
            <a:stretch/>
          </p:blipFill>
          <p:spPr bwMode="auto">
            <a:xfrm>
              <a:off x="-3216130" y="9091607"/>
              <a:ext cx="597537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b, gear icon">
              <a:extLst>
                <a:ext uri="{FF2B5EF4-FFF2-40B4-BE49-F238E27FC236}">
                  <a16:creationId xmlns:a16="http://schemas.microsoft.com/office/drawing/2014/main" id="{32CBDBE3-30FC-4CA3-AD15-F647478A41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24941" flipH="1" flipV="1">
              <a:off x="-2527853" y="8974342"/>
              <a:ext cx="1010207" cy="10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화살표: 위쪽 73">
              <a:extLst>
                <a:ext uri="{FF2B5EF4-FFF2-40B4-BE49-F238E27FC236}">
                  <a16:creationId xmlns:a16="http://schemas.microsoft.com/office/drawing/2014/main" id="{6943B276-014A-4E98-A318-14E95FE02F5C}"/>
                </a:ext>
              </a:extLst>
            </p:cNvPr>
            <p:cNvSpPr/>
            <p:nvPr/>
          </p:nvSpPr>
          <p:spPr>
            <a:xfrm>
              <a:off x="-2618593" y="8569168"/>
              <a:ext cx="336550" cy="466882"/>
            </a:xfrm>
            <a:prstGeom prst="upArrow">
              <a:avLst/>
            </a:prstGeom>
            <a:solidFill>
              <a:srgbClr val="7C5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A27892F-2B29-4AC7-8086-37A091C9783C}"/>
                </a:ext>
              </a:extLst>
            </p:cNvPr>
            <p:cNvSpPr txBox="1"/>
            <p:nvPr/>
          </p:nvSpPr>
          <p:spPr>
            <a:xfrm>
              <a:off x="-3245378" y="98389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유물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2609F5D-9992-4630-AFF1-C4B59FE94339}"/>
                </a:ext>
              </a:extLst>
            </p:cNvPr>
            <p:cNvSpPr txBox="1"/>
            <p:nvPr/>
          </p:nvSpPr>
          <p:spPr>
            <a:xfrm>
              <a:off x="-2345916" y="981989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재료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07E4628-49EC-4ACD-929A-941039C6F629}"/>
                </a:ext>
              </a:extLst>
            </p:cNvPr>
            <p:cNvSpPr/>
            <p:nvPr/>
          </p:nvSpPr>
          <p:spPr>
            <a:xfrm>
              <a:off x="-6223000" y="7219950"/>
              <a:ext cx="5245100" cy="29692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064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B5956-E245-4570-B3B3-794ADCBD3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324"/>
            <a:ext cx="5181600" cy="4848225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무기 강화 시스템과 함께 무기를 강화하는 방법을 추가함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무기에 특성을 부여해 유저가 원하는 무기를 직접 만드는 것이 가능 하도록 함 </a:t>
            </a:r>
            <a:r>
              <a:rPr lang="en-US" altLang="ko-KR" sz="1200" dirty="0"/>
              <a:t>( </a:t>
            </a:r>
            <a:r>
              <a:rPr lang="ko-KR" altLang="en-US" sz="1200" dirty="0"/>
              <a:t>유저가 특성을 수집하는 방식에서 무기에 부여하는 방식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인벤토리를 통해 유저는 무기를 모을 수 있고 소비 아이템을 구매 즉시 사용하지 않고 인벤토리에 저장해 두고 원하는 상황에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 강화를 위해 인벤토리에 무기와 소량의 재화가 필요함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 확률이 아닌 고정확률로 강화 차수가 늘어나면서 점차 강화에 들어가는 재화의 양이 늘어남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무기의 두번째 특성을 사용하기 위해서는 던전에서 수집한 재료아이템이 필요함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재료아이템을 모아 강화 상인에게 말을 걸면 원하는 무기의 특성을 개방할 수 있으며 동시에 랜덤으로 특성이 생성됨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0D56FC0-AC3B-46ED-9329-A9BB7B3D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 시스템</a:t>
            </a:r>
          </a:p>
        </p:txBody>
      </p:sp>
      <p:pic>
        <p:nvPicPr>
          <p:cNvPr id="7" name="내용 개체 틀 6" descr="시계이(가) 표시된 사진&#10;&#10;자동 생성된 설명">
            <a:extLst>
              <a:ext uri="{FF2B5EF4-FFF2-40B4-BE49-F238E27FC236}">
                <a16:creationId xmlns:a16="http://schemas.microsoft.com/office/drawing/2014/main" id="{B13D1187-198F-4D7A-B693-67F07112BA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14" y="1727201"/>
            <a:ext cx="4187772" cy="2176462"/>
          </a:xfrm>
          <a:prstGeom prst="rect">
            <a:avLst/>
          </a:prstGeom>
        </p:spPr>
      </p:pic>
      <p:pic>
        <p:nvPicPr>
          <p:cNvPr id="11" name="내용 개체 틀 10" descr="사진, 어두운, 작은, 앉아있는이(가) 표시된 사진&#10;&#10;자동 생성된 설명">
            <a:extLst>
              <a:ext uri="{FF2B5EF4-FFF2-40B4-BE49-F238E27FC236}">
                <a16:creationId xmlns:a16="http://schemas.microsoft.com/office/drawing/2014/main" id="{BE6186AF-B741-4F7D-AF51-10AE23FEB25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20" y="4040188"/>
            <a:ext cx="4162159" cy="2174875"/>
          </a:xfr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A01C05D-E6DE-4D6E-B404-CC6456682010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3F41FA-80E5-4DC2-9F27-62327DA14596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087E1D-E21B-4787-BF10-0CDC2B78CFBD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3F6AFA-F584-445D-8EB5-7D78D9F2DB03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A6508-24C4-48F3-8C40-E7947A5B5D3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D8EA23-A75B-4700-A978-2A7A92AA631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C513FC-9EC1-46EA-B246-EB4779C1058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04541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848FC-FE4A-4072-A930-7A9DAD675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무기의 시스템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9832A6-3BA1-4EEA-BC7F-82386C7E4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무기에 대한 추가 정보</a:t>
            </a:r>
            <a:r>
              <a:rPr lang="en-US" altLang="ko-KR" sz="1400" dirty="0"/>
              <a:t>,  </a:t>
            </a:r>
            <a:r>
              <a:rPr lang="ko-KR" altLang="en-US" sz="1400" dirty="0"/>
              <a:t>근접 무기의 공격력에 범주를 주려고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최저 공격력과 최대 공격력으로 범주를 만들고 치명타 확률을 무기에 부여하도록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무기의 성능을 판별하는 기준은 평균 공격력으로 책정되며 부가적으로 치명타 확률이 몇 </a:t>
            </a:r>
            <a:r>
              <a:rPr lang="en-US" altLang="ko-KR" sz="1400" dirty="0"/>
              <a:t>%</a:t>
            </a:r>
            <a:r>
              <a:rPr lang="ko-KR" altLang="en-US" sz="1400" dirty="0"/>
              <a:t>인지가 반영된다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무기의 경우 공격력의 범주가 없고 </a:t>
            </a:r>
            <a:r>
              <a:rPr lang="ko-KR" altLang="en-US" sz="1400" dirty="0" err="1"/>
              <a:t>평균데미지가</a:t>
            </a:r>
            <a:r>
              <a:rPr lang="ko-KR" altLang="en-US" sz="1400" dirty="0"/>
              <a:t> 동급의 근거리 무기보다 높게 설정한다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대신 치명타 확률을 </a:t>
            </a:r>
            <a:r>
              <a:rPr lang="ko-KR" altLang="en-US" sz="1400" dirty="0" err="1"/>
              <a:t>척용하지</a:t>
            </a:r>
            <a:r>
              <a:rPr lang="ko-KR" altLang="en-US" sz="1400" dirty="0"/>
              <a:t> 않을 예정이며 특성을 무기에 추가하는 것 또한 근접 무기는 </a:t>
            </a:r>
            <a:r>
              <a:rPr lang="en-US" altLang="ko-KR" sz="1400" dirty="0"/>
              <a:t>2</a:t>
            </a:r>
            <a:r>
              <a:rPr lang="ko-KR" altLang="en-US" sz="1400" dirty="0"/>
              <a:t>개 까지 원거리 무기는 </a:t>
            </a:r>
            <a:r>
              <a:rPr lang="en-US" altLang="ko-KR" sz="1400" dirty="0"/>
              <a:t>1</a:t>
            </a:r>
            <a:r>
              <a:rPr lang="ko-KR" altLang="en-US" sz="1400" dirty="0"/>
              <a:t>개가 최대로 부여가능한 특성 개수로 지정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무기의 성능이 좋지만 사용횟수에 제한을 두는 방식으로 </a:t>
            </a:r>
            <a:r>
              <a:rPr lang="ko-KR" altLang="en-US" sz="1400" dirty="0" err="1"/>
              <a:t>납용을</a:t>
            </a:r>
            <a:r>
              <a:rPr lang="ko-KR" altLang="en-US" sz="1400" dirty="0"/>
              <a:t> 방지 </a:t>
            </a:r>
            <a:r>
              <a:rPr lang="en-US" altLang="ko-KR" sz="1400" dirty="0"/>
              <a:t>( </a:t>
            </a:r>
            <a:r>
              <a:rPr lang="ko-KR" altLang="en-US" sz="1400" dirty="0"/>
              <a:t>탄을 사용해 전투를 진행</a:t>
            </a:r>
            <a:r>
              <a:rPr lang="en-US" altLang="ko-KR" sz="1400" dirty="0"/>
              <a:t>, </a:t>
            </a:r>
            <a:r>
              <a:rPr lang="ko-KR" altLang="en-US" sz="1400" dirty="0"/>
              <a:t>탄이 없으면 </a:t>
            </a:r>
            <a:r>
              <a:rPr lang="ko-KR" altLang="en-US" sz="1400" dirty="0" err="1"/>
              <a:t>기본탄의</a:t>
            </a:r>
            <a:r>
              <a:rPr lang="ko-KR" altLang="en-US" sz="1400" dirty="0"/>
              <a:t> 경우 재사용 대기시간이후 다시 충전되도록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 보다 근거리 무기를 적극적으로 사용하는 액션성을 강조한 전투를 유저가 플레이하도록 유도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무기에 소비 아이템인 탄에 특수 효과를 부여하는 방식으로 추가 특성 보완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2DE6AF-1D80-41DD-83EF-F5758C89420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687CCB-C567-4064-A754-C7D533FEC207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041F76-F11E-4099-B93C-21C939D8AB01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C2413E-BBAA-47DA-A6D7-A8E8D2056940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307284-6512-44ED-B89F-B2BA314D855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147AA4-3AE0-4A88-80B4-DBDC9603826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C6E309-BD4E-4C5F-9C56-947899A22928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83380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79CC7-D8BF-4712-AC3D-B303C571D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63725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던전을 클리어 하면 유저는 코인을 획득하며 방 중앙에 상인이 등장함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등장하는 상인의 종류는 다양하며 </a:t>
            </a:r>
            <a:r>
              <a:rPr lang="en-US" altLang="ko-KR" sz="1200" dirty="0"/>
              <a:t>50%</a:t>
            </a:r>
            <a:r>
              <a:rPr lang="ko-KR" altLang="en-US" sz="1200" dirty="0"/>
              <a:t>의 확률로 일반 상인이 등장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나머지 </a:t>
            </a:r>
            <a:r>
              <a:rPr lang="en-US" altLang="ko-KR" sz="1200" dirty="0"/>
              <a:t>20%</a:t>
            </a:r>
            <a:r>
              <a:rPr lang="ko-KR" altLang="en-US" sz="1200" dirty="0"/>
              <a:t>의 확률로 특성 부여 상인과 무기 강화 상인이 등장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나머지 </a:t>
            </a:r>
            <a:r>
              <a:rPr lang="en-US" altLang="ko-KR" sz="1200" dirty="0"/>
              <a:t>10%</a:t>
            </a:r>
            <a:r>
              <a:rPr lang="ko-KR" altLang="en-US" sz="1200" dirty="0"/>
              <a:t>의 확률로 암흑상인이 등장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일반 상인은 아이템 거래만 가능하며 나머지 상인들은 이름에 맞게 다른 기능을 추가로 수행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암흑 상인은 매우 특수하게 특성 부여와 무기 강화가 모두 가능하며 무기의 특성을 열어주는 기능을 수행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 리스트에서 랜덤으로 </a:t>
            </a:r>
            <a:r>
              <a:rPr lang="en-US" altLang="ko-KR" sz="1200" dirty="0"/>
              <a:t>3</a:t>
            </a:r>
            <a:r>
              <a:rPr lang="ko-KR" altLang="en-US" sz="1200" dirty="0"/>
              <a:t>개의 아이템을 가져옴</a:t>
            </a:r>
            <a:r>
              <a:rPr lang="en-US" altLang="ko-KR" sz="1200" dirty="0"/>
              <a:t>(</a:t>
            </a:r>
            <a:r>
              <a:rPr lang="ko-KR" altLang="en-US" sz="1200" dirty="0"/>
              <a:t>등급 무관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랜덤으로 </a:t>
            </a:r>
            <a:r>
              <a:rPr lang="en-US" altLang="ko-KR" sz="1200" dirty="0"/>
              <a:t>2</a:t>
            </a:r>
            <a:r>
              <a:rPr lang="ko-KR" altLang="en-US" sz="1200" dirty="0"/>
              <a:t>개의 무기에 </a:t>
            </a:r>
            <a:r>
              <a:rPr lang="en-US" altLang="ko-KR" sz="1200" dirty="0"/>
              <a:t>0%~50%</a:t>
            </a:r>
            <a:r>
              <a:rPr lang="ko-KR" altLang="en-US" sz="1200" dirty="0"/>
              <a:t>까지 할인을 적용시켜 판매함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무기의 등급에 따라 기본 가격을 다르게 설정함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5FE95DF-A458-402F-8620-11E59CA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pic>
        <p:nvPicPr>
          <p:cNvPr id="18" name="내용 개체 틀 17" descr="셔츠, 남자이(가) 표시된 사진&#10;&#10;자동 생성된 설명">
            <a:extLst>
              <a:ext uri="{FF2B5EF4-FFF2-40B4-BE49-F238E27FC236}">
                <a16:creationId xmlns:a16="http://schemas.microsoft.com/office/drawing/2014/main" id="{C3BADCA6-B9B7-490D-B113-71800897F7DC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39" y="3282548"/>
            <a:ext cx="4770122" cy="3136556"/>
          </a:xfrm>
        </p:spPr>
      </p:pic>
      <p:pic>
        <p:nvPicPr>
          <p:cNvPr id="6" name="내용 개체 틀 5" descr="쥐고있는, 사진, 앉아있는, 남자이(가) 표시된 사진&#10;&#10;자동 생성된 설명">
            <a:extLst>
              <a:ext uri="{FF2B5EF4-FFF2-40B4-BE49-F238E27FC236}">
                <a16:creationId xmlns:a16="http://schemas.microsoft.com/office/drawing/2014/main" id="{FD3F0C8C-0E80-4812-B676-B86F189E34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80" y="1244402"/>
            <a:ext cx="1551870" cy="217646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FAD2D26-FBC8-445D-861D-BACAA0085944}"/>
              </a:ext>
            </a:extLst>
          </p:cNvPr>
          <p:cNvGrpSpPr/>
          <p:nvPr/>
        </p:nvGrpSpPr>
        <p:grpSpPr>
          <a:xfrm>
            <a:off x="838200" y="1916352"/>
            <a:ext cx="1551870" cy="800100"/>
            <a:chOff x="1000126" y="1609725"/>
            <a:chExt cx="1573727" cy="8001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7C05B9-474F-4332-AB39-8F9501091B8D}"/>
                </a:ext>
              </a:extLst>
            </p:cNvPr>
            <p:cNvSpPr txBox="1"/>
            <p:nvPr/>
          </p:nvSpPr>
          <p:spPr>
            <a:xfrm>
              <a:off x="1000126" y="1863368"/>
              <a:ext cx="1457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던전 클리어</a:t>
              </a: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888C773D-FE63-49A3-923C-42DB7CB3A926}"/>
                </a:ext>
              </a:extLst>
            </p:cNvPr>
            <p:cNvSpPr/>
            <p:nvPr/>
          </p:nvSpPr>
          <p:spPr>
            <a:xfrm>
              <a:off x="1000126" y="1609725"/>
              <a:ext cx="1573727" cy="800100"/>
            </a:xfrm>
            <a:prstGeom prst="rightArrow">
              <a:avLst>
                <a:gd name="adj1" fmla="val 64286"/>
                <a:gd name="adj2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DA200E80-E818-4FB2-936E-7596C79BD7D1}"/>
              </a:ext>
            </a:extLst>
          </p:cNvPr>
          <p:cNvSpPr/>
          <p:nvPr/>
        </p:nvSpPr>
        <p:spPr>
          <a:xfrm>
            <a:off x="4246716" y="2733675"/>
            <a:ext cx="1381125" cy="695325"/>
          </a:xfrm>
          <a:prstGeom prst="leftArrow">
            <a:avLst>
              <a:gd name="adj1" fmla="val 58219"/>
              <a:gd name="adj2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랜덤으로 무기 가져옴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240F692-63AD-4CAC-B3F4-57E83017816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2111E8-8FD4-4437-92D7-CE5C9FF491FF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9ED9D-9694-4A55-8574-F594CF509EA4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312F46-DFEC-4AB4-B2D3-DE62BCB811E8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51D61A-2FA0-4EBD-9118-C7053368A12F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401BF7-45F5-4155-B0B1-00ECB87BB4B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DDC55D-4FFB-45EB-8B39-1342ABD45756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83269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A80D9-F8D0-45A3-8AD2-D411170CA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EBA726-0220-42F4-BD5A-E2024BA50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기본으로 방을 클리어 하는 순간 상인이 판매하는 아이템이 판매창과 함께 화면에 표시됨</a:t>
            </a:r>
            <a:endParaRPr lang="en-US" altLang="ko-KR" dirty="0"/>
          </a:p>
          <a:p>
            <a:r>
              <a:rPr lang="ko-KR" altLang="en-US" dirty="0"/>
              <a:t>유저가 구입을 원하지 않고 일정 방 개수 만큼 상인을 이용하지 않으려 한다면 설정 변경을 통해 일정 방을 통과 하는 중에는 등장하지 않게 할 수 있음</a:t>
            </a:r>
            <a:endParaRPr lang="en-US" altLang="ko-KR" dirty="0"/>
          </a:p>
          <a:p>
            <a:r>
              <a:rPr lang="ko-KR" altLang="en-US" dirty="0"/>
              <a:t>방마다 상인을 이용 가능 횟수는 </a:t>
            </a:r>
            <a:r>
              <a:rPr lang="en-US" altLang="ko-KR" dirty="0"/>
              <a:t>1</a:t>
            </a:r>
            <a:r>
              <a:rPr lang="ko-KR" altLang="en-US" dirty="0"/>
              <a:t>회로 제한되며 판매 창을 닫을 시 상인이 사라짐</a:t>
            </a:r>
            <a:endParaRPr lang="en-US" altLang="ko-KR" dirty="0"/>
          </a:p>
          <a:p>
            <a:r>
              <a:rPr lang="ko-KR" altLang="en-US" dirty="0"/>
              <a:t>코인이 부족하더라도 유저가 현재 사용하는 무기를 대가로 소량의 재화와 함께 원하는 무기를 구입할 수 있음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F59DCA0-20F0-4F8A-94C1-3ED26467D07C}"/>
              </a:ext>
            </a:extLst>
          </p:cNvPr>
          <p:cNvGrpSpPr/>
          <p:nvPr/>
        </p:nvGrpSpPr>
        <p:grpSpPr>
          <a:xfrm>
            <a:off x="-7486650" y="-1943100"/>
            <a:ext cx="6553200" cy="5168106"/>
            <a:chOff x="-7486650" y="-1943100"/>
            <a:chExt cx="6553200" cy="516810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BC03415-7526-4571-86EE-205F24B3F738}"/>
                </a:ext>
              </a:extLst>
            </p:cNvPr>
            <p:cNvSpPr/>
            <p:nvPr/>
          </p:nvSpPr>
          <p:spPr>
            <a:xfrm>
              <a:off x="-7486650" y="-989807"/>
              <a:ext cx="6553200" cy="4214813"/>
            </a:xfrm>
            <a:prstGeom prst="rect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 descr="쥐고있는, 사진, 앉아있는, 남자이(가) 표시된 사진&#10;&#10;자동 생성된 설명">
              <a:extLst>
                <a:ext uri="{FF2B5EF4-FFF2-40B4-BE49-F238E27FC236}">
                  <a16:creationId xmlns:a16="http://schemas.microsoft.com/office/drawing/2014/main" id="{342DAED9-A587-40D6-9ED6-4C4A3024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192"/>
            <a:stretch/>
          </p:blipFill>
          <p:spPr>
            <a:xfrm>
              <a:off x="-5194640" y="-1240969"/>
              <a:ext cx="1969179" cy="212123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33FC8D4-9FB6-46C2-9CF2-6C7042E68B29}"/>
                </a:ext>
              </a:extLst>
            </p:cNvPr>
            <p:cNvSpPr/>
            <p:nvPr/>
          </p:nvSpPr>
          <p:spPr>
            <a:xfrm>
              <a:off x="-7353300" y="228600"/>
              <a:ext cx="6229350" cy="28003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말풍선: 사각형 8">
              <a:extLst>
                <a:ext uri="{FF2B5EF4-FFF2-40B4-BE49-F238E27FC236}">
                  <a16:creationId xmlns:a16="http://schemas.microsoft.com/office/drawing/2014/main" id="{09C58008-4B7D-4308-90AD-572D8E5BA25C}"/>
                </a:ext>
              </a:extLst>
            </p:cNvPr>
            <p:cNvSpPr/>
            <p:nvPr/>
          </p:nvSpPr>
          <p:spPr>
            <a:xfrm>
              <a:off x="-3657600" y="-1943100"/>
              <a:ext cx="2190750" cy="953293"/>
            </a:xfrm>
            <a:prstGeom prst="wedgeRectCallout">
              <a:avLst>
                <a:gd name="adj1" fmla="val -40833"/>
                <a:gd name="adj2" fmla="val 764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자</a:t>
              </a:r>
              <a:r>
                <a:rPr lang="en-US" altLang="ko-KR" dirty="0"/>
                <a:t>-</a:t>
              </a:r>
              <a:r>
                <a:rPr lang="ko-KR" altLang="en-US" dirty="0"/>
                <a:t>자</a:t>
              </a:r>
              <a:r>
                <a:rPr lang="en-US" altLang="ko-KR" dirty="0"/>
                <a:t>- </a:t>
              </a:r>
              <a:r>
                <a:rPr lang="ko-KR" altLang="en-US" dirty="0"/>
                <a:t>마음껏 </a:t>
              </a:r>
              <a:r>
                <a:rPr lang="ko-KR" altLang="en-US" dirty="0" err="1"/>
                <a:t>골라보라구</a:t>
              </a:r>
              <a:r>
                <a:rPr lang="en-US" altLang="ko-KR" dirty="0"/>
                <a:t>~</a:t>
              </a:r>
              <a:endParaRPr lang="ko-KR" altLang="en-US" dirty="0"/>
            </a:p>
          </p:txBody>
        </p:sp>
        <p:sp>
          <p:nvSpPr>
            <p:cNvPr id="10" name="곱하기 기호 9">
              <a:extLst>
                <a:ext uri="{FF2B5EF4-FFF2-40B4-BE49-F238E27FC236}">
                  <a16:creationId xmlns:a16="http://schemas.microsoft.com/office/drawing/2014/main" id="{5626C975-5296-4B34-AD9E-54287A333866}"/>
                </a:ext>
              </a:extLst>
            </p:cNvPr>
            <p:cNvSpPr/>
            <p:nvPr/>
          </p:nvSpPr>
          <p:spPr>
            <a:xfrm>
              <a:off x="-1466850" y="-989807"/>
              <a:ext cx="533399" cy="551657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AE66D82-0BC4-4CB3-8071-A78B4BB56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8" t="7309" r="82144" b="87695"/>
            <a:stretch/>
          </p:blipFill>
          <p:spPr bwMode="auto">
            <a:xfrm>
              <a:off x="-6248401" y="527049"/>
              <a:ext cx="723901" cy="742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CB2B9F2-C846-43A4-8E53-9E6B91E96D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8" t="13090" r="82144" b="81914"/>
            <a:stretch/>
          </p:blipFill>
          <p:spPr bwMode="auto">
            <a:xfrm>
              <a:off x="-4600576" y="527049"/>
              <a:ext cx="723901" cy="742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97E8BF30-9A2A-4F50-905B-329ABE30A3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8" t="18868" r="82144" b="76136"/>
            <a:stretch/>
          </p:blipFill>
          <p:spPr bwMode="auto">
            <a:xfrm>
              <a:off x="-2952751" y="527049"/>
              <a:ext cx="723901" cy="742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49BB38-BC67-4364-A69A-3F617CE4CE6D}"/>
                </a:ext>
              </a:extLst>
            </p:cNvPr>
            <p:cNvSpPr txBox="1"/>
            <p:nvPr/>
          </p:nvSpPr>
          <p:spPr>
            <a:xfrm>
              <a:off x="-6362701" y="1467408"/>
              <a:ext cx="952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50 coin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E8FDB4-709C-402A-9DDE-AD22FAC49681}"/>
                </a:ext>
              </a:extLst>
            </p:cNvPr>
            <p:cNvSpPr txBox="1"/>
            <p:nvPr/>
          </p:nvSpPr>
          <p:spPr>
            <a:xfrm>
              <a:off x="-4714876" y="1467408"/>
              <a:ext cx="952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trike="sngStrike" dirty="0"/>
                <a:t>40</a:t>
              </a:r>
              <a:r>
                <a:rPr lang="en-US" altLang="ko-KR" dirty="0"/>
                <a:t> coin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8E9865-AE17-4254-A61C-93321C6BECCB}"/>
                </a:ext>
              </a:extLst>
            </p:cNvPr>
            <p:cNvSpPr txBox="1"/>
            <p:nvPr/>
          </p:nvSpPr>
          <p:spPr>
            <a:xfrm>
              <a:off x="-3067051" y="1467408"/>
              <a:ext cx="952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trike="sngStrike" dirty="0"/>
                <a:t>20</a:t>
              </a:r>
              <a:r>
                <a:rPr lang="en-US" altLang="ko-KR" dirty="0"/>
                <a:t> coin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A228E4-4B42-4893-98D9-5E64B022B989}"/>
                </a:ext>
              </a:extLst>
            </p:cNvPr>
            <p:cNvSpPr txBox="1"/>
            <p:nvPr/>
          </p:nvSpPr>
          <p:spPr>
            <a:xfrm>
              <a:off x="-4843463" y="1701842"/>
              <a:ext cx="952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32 coin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410266-166D-4B5A-8107-E9C09B86398E}"/>
                </a:ext>
              </a:extLst>
            </p:cNvPr>
            <p:cNvSpPr txBox="1"/>
            <p:nvPr/>
          </p:nvSpPr>
          <p:spPr>
            <a:xfrm>
              <a:off x="-3324225" y="1701842"/>
              <a:ext cx="952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10 coin</a:t>
              </a:r>
              <a:endParaRPr lang="ko-KR" altLang="en-US" dirty="0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193FAF05-FB26-4C13-972B-3D0890E54638}"/>
                </a:ext>
              </a:extLst>
            </p:cNvPr>
            <p:cNvSpPr/>
            <p:nvPr/>
          </p:nvSpPr>
          <p:spPr>
            <a:xfrm>
              <a:off x="-4050507" y="477840"/>
              <a:ext cx="319088" cy="369332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055A8ECE-5BC0-4818-9C2A-DBCB9A50858E}"/>
                </a:ext>
              </a:extLst>
            </p:cNvPr>
            <p:cNvSpPr/>
            <p:nvPr/>
          </p:nvSpPr>
          <p:spPr>
            <a:xfrm>
              <a:off x="-2371725" y="477840"/>
              <a:ext cx="319088" cy="369332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CB4E09B-7839-4F1F-B6FA-B19F4C4B0186}"/>
                </a:ext>
              </a:extLst>
            </p:cNvPr>
            <p:cNvSpPr/>
            <p:nvPr/>
          </p:nvSpPr>
          <p:spPr>
            <a:xfrm>
              <a:off x="-5529263" y="2388273"/>
              <a:ext cx="1076324" cy="43815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구입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121F5E6-F1A8-4F74-BD5E-DE436AFBA154}"/>
                </a:ext>
              </a:extLst>
            </p:cNvPr>
            <p:cNvSpPr/>
            <p:nvPr/>
          </p:nvSpPr>
          <p:spPr>
            <a:xfrm>
              <a:off x="-3995738" y="2388273"/>
              <a:ext cx="1076324" cy="43815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취소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CAD95D1-3146-4098-8283-700252C98A0B}"/>
              </a:ext>
            </a:extLst>
          </p:cNvPr>
          <p:cNvGrpSpPr/>
          <p:nvPr/>
        </p:nvGrpSpPr>
        <p:grpSpPr>
          <a:xfrm>
            <a:off x="-7486650" y="3675735"/>
            <a:ext cx="6553199" cy="3685111"/>
            <a:chOff x="-7486650" y="3675735"/>
            <a:chExt cx="6553199" cy="3685111"/>
          </a:xfrm>
        </p:grpSpPr>
        <p:pic>
          <p:nvPicPr>
            <p:cNvPr id="24" name="그림 23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8545EAB4-9246-46B5-A927-AB626CA74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6650" y="3675735"/>
              <a:ext cx="6553199" cy="3685111"/>
            </a:xfrm>
            <a:prstGeom prst="rect">
              <a:avLst/>
            </a:prstGeom>
          </p:spPr>
        </p:pic>
        <p:pic>
          <p:nvPicPr>
            <p:cNvPr id="25" name="그림 24" descr="쥐고있는, 사진, 앉아있는, 남자이(가) 표시된 사진&#10;&#10;자동 생성된 설명">
              <a:extLst>
                <a:ext uri="{FF2B5EF4-FFF2-40B4-BE49-F238E27FC236}">
                  <a16:creationId xmlns:a16="http://schemas.microsoft.com/office/drawing/2014/main" id="{3E8D17A7-C0E4-458A-8C08-38CC39746C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192"/>
            <a:stretch/>
          </p:blipFill>
          <p:spPr>
            <a:xfrm>
              <a:off x="-4714876" y="4844657"/>
              <a:ext cx="1002622" cy="1080044"/>
            </a:xfrm>
            <a:prstGeom prst="rect">
              <a:avLst/>
            </a:prstGeom>
          </p:spPr>
        </p:pic>
        <p:sp>
          <p:nvSpPr>
            <p:cNvPr id="26" name="말풍선: 사각형 25">
              <a:extLst>
                <a:ext uri="{FF2B5EF4-FFF2-40B4-BE49-F238E27FC236}">
                  <a16:creationId xmlns:a16="http://schemas.microsoft.com/office/drawing/2014/main" id="{2FA012C8-CD78-4C92-9E8C-A1AA00CB8606}"/>
                </a:ext>
              </a:extLst>
            </p:cNvPr>
            <p:cNvSpPr/>
            <p:nvPr/>
          </p:nvSpPr>
          <p:spPr>
            <a:xfrm>
              <a:off x="-4109414" y="3891364"/>
              <a:ext cx="2190750" cy="953293"/>
            </a:xfrm>
            <a:prstGeom prst="wedgeRectCallout">
              <a:avLst>
                <a:gd name="adj1" fmla="val -40833"/>
                <a:gd name="adj2" fmla="val 764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좋은 거래였네</a:t>
              </a:r>
              <a:endParaRPr lang="en-US" altLang="ko-KR" dirty="0"/>
            </a:p>
            <a:p>
              <a:pPr algn="ctr"/>
              <a:r>
                <a:rPr lang="ko-KR" altLang="en-US" dirty="0"/>
                <a:t>그럼 이만</a:t>
              </a:r>
              <a:r>
                <a:rPr lang="en-US" altLang="ko-KR" dirty="0"/>
                <a:t>~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5184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6716B3FC-DAF4-4AC0-8C28-1988E818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1620839"/>
            <a:ext cx="3870845" cy="2176722"/>
          </a:xfrm>
          <a:prstGeom prst="rect">
            <a:avLst/>
          </a:prstGeom>
        </p:spPr>
      </p:pic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AD6E9719-CC40-4863-9746-FB64DAA552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47" y="1616076"/>
            <a:ext cx="2757705" cy="217646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B249B-F205-47B3-A65C-873478443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4975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기본으로 방을 클리어 하는 순간 상인이 판매하는 아이템이 판매창과 함께 화면에 표시됨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구입을 원하지 않고 일정 방 개수 만큼 상인을 이용하지 않으려 한다면 설정 변경을 통해 일정 방을 통과 하는 중에는 등장하지 않게 할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방마다 상인을 이용 가능 횟수는 </a:t>
            </a:r>
            <a:r>
              <a:rPr lang="en-US" altLang="ko-KR" sz="1400" dirty="0"/>
              <a:t>1</a:t>
            </a:r>
            <a:r>
              <a:rPr lang="ko-KR" altLang="en-US" sz="1400" dirty="0"/>
              <a:t>회로 제한되며 판매 창을 닫을 시 상인이 사라짐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코인이 부족하더라도 유저가 현재 사용하는 무기를 대가로 소량의 재화와 함께 원하는 무기를 구입할 수 있음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E5AAAFB-0792-4922-B45E-D7EA6548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</p:spPr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pic>
        <p:nvPicPr>
          <p:cNvPr id="11" name="내용 개체 틀 10" descr="건물, 옅은, 교통, 거리이(가) 표시된 사진&#10;&#10;자동 생성된 설명">
            <a:extLst>
              <a:ext uri="{FF2B5EF4-FFF2-40B4-BE49-F238E27FC236}">
                <a16:creationId xmlns:a16="http://schemas.microsoft.com/office/drawing/2014/main" id="{91910F22-3A8C-40E6-A875-462E2881BAD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3881438"/>
            <a:ext cx="3870845" cy="21748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03D55C-54BF-4BAD-A834-E8F08C6299D7}"/>
              </a:ext>
            </a:extLst>
          </p:cNvPr>
          <p:cNvSpPr txBox="1"/>
          <p:nvPr/>
        </p:nvSpPr>
        <p:spPr>
          <a:xfrm>
            <a:off x="1859647" y="2327360"/>
            <a:ext cx="8264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판매 창 표시 자동 끄기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256EFF-E909-4323-96E9-D10A28D27671}"/>
              </a:ext>
            </a:extLst>
          </p:cNvPr>
          <p:cNvSpPr/>
          <p:nvPr/>
        </p:nvSpPr>
        <p:spPr>
          <a:xfrm>
            <a:off x="2597150" y="2322337"/>
            <a:ext cx="17780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1596E4-F295-4614-B403-8EE8204A7AF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979430-587A-4534-B54C-058634C22F2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E8EE3C-AEE2-4FEC-BAD0-5A619065996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9259BA-0754-4AA9-A64C-9F304E1EE477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16AFF5-7984-406A-9335-6FEBCBD7107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2CC955-B4EB-4517-BE24-74923692C875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78E1CF-E107-4A09-9BB7-D526F8FE740B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89952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1421692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55D74B-3DC2-43CD-8FE9-4E6D741C1E6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0DB0E-F535-450B-898E-FE65A4A01A1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01DD4-8941-4980-BFA9-D7CE69B8A61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091EF1-95D4-4B9C-815B-AC4D39A9CEC4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A3773-393D-4491-9ECE-3CD738D6FF0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8B0D04-E2F8-4965-B0B2-0143DBD1BAE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443B66-E092-470A-A2A1-8132641F0E6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922555"/>
              </p:ext>
            </p:extLst>
          </p:nvPr>
        </p:nvGraphicFramePr>
        <p:xfrm>
          <a:off x="457197" y="4493866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760342"/>
              </p:ext>
            </p:extLst>
          </p:nvPr>
        </p:nvGraphicFramePr>
        <p:xfrm>
          <a:off x="6096001" y="1421692"/>
          <a:ext cx="5632938" cy="4929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69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플랫폼으로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58A83-2876-4780-B876-FC3C152A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중립 구조물의 다양화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319E16-7DA0-4399-AF7C-A760BDE2D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방에 배치되던 중립 구조물의 종류를 다양하게 구성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투척무기와 아이템 속성을 추가해 중립 구조물과 속성추가효과를 만들어내는 것을 추가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던전에 랜덤으로 배치되는 중립구조물을 통해 게임 진행의 의외성을 부여하려고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랜덤이지만 하나의 스테이지에 등장할 구조물의 타입을 두가지로 고정되도록 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E8B9BD-F636-47E6-93A5-16A5198AF8ED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8C1B96-67C9-49B6-9EB1-CFBF1564F869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AC77C6-20C8-4D36-979A-61B8D8EE26F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7C6253-827B-494F-9B6B-35F1C6D06DF6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031710-936E-4693-B9AF-8A80660AC60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4EA8C2-B04A-4556-8435-8B01530AA6D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3D5744-D4C4-4A59-A6EF-A56DF04E58B4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2A532-1D8A-4800-9D87-84535FE793AB}"/>
              </a:ext>
            </a:extLst>
          </p:cNvPr>
          <p:cNvGrpSpPr/>
          <p:nvPr/>
        </p:nvGrpSpPr>
        <p:grpSpPr>
          <a:xfrm>
            <a:off x="1214384" y="3921932"/>
            <a:ext cx="4321664" cy="1468822"/>
            <a:chOff x="1871609" y="3921932"/>
            <a:chExt cx="4321664" cy="146882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CE13625-2EC3-49E1-B27E-D23712621618}"/>
                </a:ext>
              </a:extLst>
            </p:cNvPr>
            <p:cNvGrpSpPr/>
            <p:nvPr/>
          </p:nvGrpSpPr>
          <p:grpSpPr>
            <a:xfrm>
              <a:off x="1871609" y="4157428"/>
              <a:ext cx="2346474" cy="1233326"/>
              <a:chOff x="1076336" y="4588924"/>
              <a:chExt cx="2346474" cy="1233326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3B00AA5-62A8-4038-AA26-378CE221E9A7}"/>
                  </a:ext>
                </a:extLst>
              </p:cNvPr>
              <p:cNvGrpSpPr/>
              <p:nvPr/>
            </p:nvGrpSpPr>
            <p:grpSpPr>
              <a:xfrm>
                <a:off x="1554268" y="4594225"/>
                <a:ext cx="782872" cy="853607"/>
                <a:chOff x="6035430" y="4141849"/>
                <a:chExt cx="782872" cy="853607"/>
              </a:xfrm>
            </p:grpSpPr>
            <p:pic>
              <p:nvPicPr>
                <p:cNvPr id="13" name="그림 12" descr="컴퓨터이(가) 표시된 사진&#10;&#10;자동 생성된 설명">
                  <a:extLst>
                    <a:ext uri="{FF2B5EF4-FFF2-40B4-BE49-F238E27FC236}">
                      <a16:creationId xmlns:a16="http://schemas.microsoft.com/office/drawing/2014/main" id="{2D5DE33B-D2A7-440D-984B-CB09D168ED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623" t="49818" r="27956" b="44244"/>
                <a:stretch/>
              </p:blipFill>
              <p:spPr>
                <a:xfrm>
                  <a:off x="6035430" y="4141849"/>
                  <a:ext cx="782872" cy="343065"/>
                </a:xfrm>
                <a:prstGeom prst="rect">
                  <a:avLst/>
                </a:prstGeom>
              </p:spPr>
            </p:pic>
            <p:pic>
              <p:nvPicPr>
                <p:cNvPr id="14" name="그림 13" descr="전자기기, 컴퓨터, 회로, 테이블이(가) 표시된 사진&#10;&#10;자동 생성된 설명">
                  <a:extLst>
                    <a:ext uri="{FF2B5EF4-FFF2-40B4-BE49-F238E27FC236}">
                      <a16:creationId xmlns:a16="http://schemas.microsoft.com/office/drawing/2014/main" id="{EEB427E5-A4B6-4EC4-B7FB-D8EA040584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322" t="36300" r="25649" b="57482"/>
                <a:stretch/>
              </p:blipFill>
              <p:spPr>
                <a:xfrm>
                  <a:off x="6449025" y="4597799"/>
                  <a:ext cx="369277" cy="358846"/>
                </a:xfrm>
                <a:prstGeom prst="rect">
                  <a:avLst/>
                </a:prstGeom>
              </p:spPr>
            </p:pic>
            <p:pic>
              <p:nvPicPr>
                <p:cNvPr id="15" name="그림 14" descr="컴퓨터, 측정기이(가) 표시된 사진&#10;&#10;자동 생성된 설명">
                  <a:extLst>
                    <a:ext uri="{FF2B5EF4-FFF2-40B4-BE49-F238E27FC236}">
                      <a16:creationId xmlns:a16="http://schemas.microsoft.com/office/drawing/2014/main" id="{63149E39-B7F4-4FDB-9665-67BB7823AA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404" t="40208" r="24351" b="52739"/>
                <a:stretch/>
              </p:blipFill>
              <p:spPr>
                <a:xfrm>
                  <a:off x="6044079" y="4587849"/>
                  <a:ext cx="395654" cy="407607"/>
                </a:xfrm>
                <a:prstGeom prst="rect">
                  <a:avLst/>
                </a:prstGeom>
              </p:spPr>
            </p:pic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0638491-F365-444F-BA49-9D93B5EFD667}"/>
                  </a:ext>
                </a:extLst>
              </p:cNvPr>
              <p:cNvGrpSpPr/>
              <p:nvPr/>
            </p:nvGrpSpPr>
            <p:grpSpPr>
              <a:xfrm>
                <a:off x="2584512" y="4588924"/>
                <a:ext cx="489541" cy="846472"/>
                <a:chOff x="2656935" y="5815078"/>
                <a:chExt cx="489541" cy="846472"/>
              </a:xfrm>
            </p:grpSpPr>
            <p:pic>
              <p:nvPicPr>
                <p:cNvPr id="17" name="그림 16" descr="컴퓨터이(가) 표시된 사진&#10;&#10;자동 생성된 설명">
                  <a:extLst>
                    <a:ext uri="{FF2B5EF4-FFF2-40B4-BE49-F238E27FC236}">
                      <a16:creationId xmlns:a16="http://schemas.microsoft.com/office/drawing/2014/main" id="{F925D4A3-F9A7-4266-A199-0D4156C601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391" t="36524" r="68069" b="46058"/>
                <a:stretch/>
              </p:blipFill>
              <p:spPr>
                <a:xfrm>
                  <a:off x="2656935" y="5815078"/>
                  <a:ext cx="489541" cy="423236"/>
                </a:xfrm>
                <a:prstGeom prst="rect">
                  <a:avLst/>
                </a:prstGeom>
              </p:spPr>
            </p:pic>
            <p:pic>
              <p:nvPicPr>
                <p:cNvPr id="18" name="그림 17" descr="버스, 컴퓨터, 남자, 거리이(가) 표시된 사진&#10;&#10;자동 생성된 설명">
                  <a:extLst>
                    <a:ext uri="{FF2B5EF4-FFF2-40B4-BE49-F238E27FC236}">
                      <a16:creationId xmlns:a16="http://schemas.microsoft.com/office/drawing/2014/main" id="{504C486A-D390-4C3D-BAFC-EBEFB1C189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357" t="58322" r="33693" b="29687"/>
                <a:stretch/>
              </p:blipFill>
              <p:spPr>
                <a:xfrm>
                  <a:off x="2675520" y="6238314"/>
                  <a:ext cx="443221" cy="423236"/>
                </a:xfrm>
                <a:prstGeom prst="rect">
                  <a:avLst/>
                </a:prstGeom>
              </p:spPr>
            </p:pic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341A04-5350-4FA9-93AD-E3E8031A092A}"/>
                  </a:ext>
                </a:extLst>
              </p:cNvPr>
              <p:cNvSpPr txBox="1"/>
              <p:nvPr/>
            </p:nvSpPr>
            <p:spPr>
              <a:xfrm>
                <a:off x="1076336" y="5514473"/>
                <a:ext cx="23464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발판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상자 뿐인 모티브 게임</a:t>
                </a: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1084CC5-989E-4DD4-AC43-9B9FA07E2CC6}"/>
                </a:ext>
              </a:extLst>
            </p:cNvPr>
            <p:cNvGrpSpPr/>
            <p:nvPr/>
          </p:nvGrpSpPr>
          <p:grpSpPr>
            <a:xfrm>
              <a:off x="4595261" y="3921932"/>
              <a:ext cx="1598012" cy="1373594"/>
              <a:chOff x="5682321" y="3581069"/>
              <a:chExt cx="2786807" cy="2395442"/>
            </a:xfrm>
          </p:grpSpPr>
          <p:pic>
            <p:nvPicPr>
              <p:cNvPr id="55298" name="Picture 2">
                <a:extLst>
                  <a:ext uri="{FF2B5EF4-FFF2-40B4-BE49-F238E27FC236}">
                    <a16:creationId xmlns:a16="http://schemas.microsoft.com/office/drawing/2014/main" id="{5894FB66-F4DA-45E1-8710-D8997994BD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2321" y="4765757"/>
                <a:ext cx="1423632" cy="1085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300" name="Picture 4">
                <a:extLst>
                  <a:ext uri="{FF2B5EF4-FFF2-40B4-BE49-F238E27FC236}">
                    <a16:creationId xmlns:a16="http://schemas.microsoft.com/office/drawing/2014/main" id="{69E6B687-1E94-4044-AB8C-FD58BBCDF3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8438" y="3581069"/>
                <a:ext cx="1535031" cy="15350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302" name="Picture 6">
                <a:extLst>
                  <a:ext uri="{FF2B5EF4-FFF2-40B4-BE49-F238E27FC236}">
                    <a16:creationId xmlns:a16="http://schemas.microsoft.com/office/drawing/2014/main" id="{916BE64B-19C1-4AAF-BA85-ADF4CDCD0F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4147" y="4841530"/>
                <a:ext cx="1134981" cy="1134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더하기 기호 21">
              <a:extLst>
                <a:ext uri="{FF2B5EF4-FFF2-40B4-BE49-F238E27FC236}">
                  <a16:creationId xmlns:a16="http://schemas.microsoft.com/office/drawing/2014/main" id="{0FB1BD0E-A232-44EF-9BFA-F9AB268537C7}"/>
                </a:ext>
              </a:extLst>
            </p:cNvPr>
            <p:cNvSpPr/>
            <p:nvPr/>
          </p:nvSpPr>
          <p:spPr>
            <a:xfrm>
              <a:off x="3972442" y="4244777"/>
              <a:ext cx="645989" cy="685800"/>
            </a:xfrm>
            <a:prstGeom prst="mathPl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F0D71FC-4F7D-4A9E-8D80-0EB21152B209}"/>
              </a:ext>
            </a:extLst>
          </p:cNvPr>
          <p:cNvGrpSpPr/>
          <p:nvPr/>
        </p:nvGrpSpPr>
        <p:grpSpPr>
          <a:xfrm>
            <a:off x="7584424" y="3381700"/>
            <a:ext cx="2165609" cy="1157935"/>
            <a:chOff x="7584424" y="3381700"/>
            <a:chExt cx="2165609" cy="1157935"/>
          </a:xfrm>
        </p:grpSpPr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F36AD65D-7746-44FF-A5D0-E2A52ABEC4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424" y="3507018"/>
              <a:ext cx="880218" cy="880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5DA62298-17AB-4D9B-95A6-04D63FF0600B}"/>
                </a:ext>
              </a:extLst>
            </p:cNvPr>
            <p:cNvSpPr/>
            <p:nvPr/>
          </p:nvSpPr>
          <p:spPr>
            <a:xfrm>
              <a:off x="8464642" y="3734607"/>
              <a:ext cx="590550" cy="429978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35E22A67-9C7A-4DB1-A9D1-A37D168A52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6" t="53711" r="64955" b="29554"/>
            <a:stretch/>
          </p:blipFill>
          <p:spPr bwMode="auto">
            <a:xfrm>
              <a:off x="9159484" y="3622818"/>
              <a:ext cx="590549" cy="734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28A501-41B7-4AAC-82D4-CD8C383C5068}"/>
                </a:ext>
              </a:extLst>
            </p:cNvPr>
            <p:cNvSpPr txBox="1"/>
            <p:nvPr/>
          </p:nvSpPr>
          <p:spPr>
            <a:xfrm>
              <a:off x="8414762" y="3381700"/>
              <a:ext cx="694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파괴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2BD0AA-81AA-438B-AFC2-CF124C491148}"/>
                </a:ext>
              </a:extLst>
            </p:cNvPr>
            <p:cNvSpPr txBox="1"/>
            <p:nvPr/>
          </p:nvSpPr>
          <p:spPr>
            <a:xfrm>
              <a:off x="8414762" y="4170303"/>
              <a:ext cx="694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복원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752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시계이(가) 표시된 사진&#10;&#10;자동 생성된 설명">
            <a:extLst>
              <a:ext uri="{FF2B5EF4-FFF2-40B4-BE49-F238E27FC236}">
                <a16:creationId xmlns:a16="http://schemas.microsoft.com/office/drawing/2014/main" id="{3CB15BD2-C0DD-4914-8890-199AB5D712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36" y="1991706"/>
            <a:ext cx="4340728" cy="1536325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BAA818-31CD-4025-A17B-46264CB5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26392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방에 배치되던 중립 구조물의 종류를 다양하게 구성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투척무기와 아이템 속성을 추가해 중립 구조물과 속성추가효과를 만들어내는 것을 추가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던전에 랜덤으로 배치되는 중립구조물을 통해 게임 진행의 의외성을 부여하려고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랜덤이지만 하나의 스테이지에 등장할 구조물의 타입을 두가지로 고정되도록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스킬이 중립 구조물에도 영향을 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보물 상자를 복원 또는 파괴하여 희귀 재료를 </a:t>
            </a:r>
            <a:r>
              <a:rPr lang="ko-KR" altLang="en-US" sz="1400" dirty="0" err="1"/>
              <a:t>파밍</a:t>
            </a:r>
            <a:r>
              <a:rPr lang="ko-KR" altLang="en-US" sz="1400" dirty="0"/>
              <a:t> 가능</a:t>
            </a:r>
          </a:p>
          <a:p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571EC97-E928-47BA-AF50-A013A451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중립 구조물 </a:t>
            </a:r>
            <a:r>
              <a:rPr lang="en-US" altLang="ko-KR" dirty="0"/>
              <a:t>&amp; </a:t>
            </a:r>
            <a:r>
              <a:rPr lang="ko-KR" altLang="en-US" dirty="0" err="1"/>
              <a:t>파밍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67F0193-85A9-4615-BD8A-5C4821B5FBA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45" y="3802061"/>
            <a:ext cx="3392110" cy="2006602"/>
          </a:xfr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6F9B2D-0F33-4CDA-A308-11CD4DE0BFEA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5425BB-72A3-4F1D-A3A6-C94CA97E6B7A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F75197-6A6C-4AE2-8FAF-1B241DAD9BB3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E22B0E-A464-4C7F-9340-1C4B578A7B40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64DC1A-B3EE-40D4-ADFB-E427F712175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A1EC88-27E2-47E9-B593-6111F943E4C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C20794-2943-40F0-8C47-BCA3C9351142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4550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E35A6-DC07-4655-9C10-8D0F18AD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059CB-83D1-465F-A84B-5BC1BDD39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몬스터가 유저가 사용하는 아이템을 최대 하나 소지할 수 있도록 추가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손에 물약을 들고 있는 몬스터가 갑자기 플레이어 </a:t>
            </a:r>
            <a:r>
              <a:rPr lang="ko-KR" altLang="en-US" sz="1200" dirty="0" err="1"/>
              <a:t>처럼</a:t>
            </a:r>
            <a:r>
              <a:rPr lang="ko-KR" altLang="en-US" sz="1200" dirty="0"/>
              <a:t> 일정 체력이 낮아 </a:t>
            </a:r>
            <a:r>
              <a:rPr lang="ko-KR" altLang="en-US" sz="1200" dirty="0" err="1"/>
              <a:t>졌을때</a:t>
            </a:r>
            <a:r>
              <a:rPr lang="ko-KR" altLang="en-US" sz="1200" dirty="0"/>
              <a:t> 직접 물약을 사용해 회복하듯 똑똑한 </a:t>
            </a:r>
            <a:r>
              <a:rPr lang="en-US" altLang="ko-KR" sz="1200" dirty="0"/>
              <a:t>ai</a:t>
            </a:r>
            <a:r>
              <a:rPr lang="ko-KR" altLang="en-US" sz="1200" dirty="0"/>
              <a:t>를 만드는 것이 목표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고급 몬스터는 특징이 되는 스킬을 가지게 되고 일반 공격 보다 높은 우선순위로 사용한다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보스 몬스터의 공격은 모두 스킬로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스킬을 각 패턴에 맞게 </a:t>
            </a:r>
            <a:r>
              <a:rPr lang="ko-KR" altLang="en-US" sz="1200" dirty="0" err="1"/>
              <a:t>시전된다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하나의 패턴을 실행한 후에는 짧은 시간 경직상태가 되어 다음 공격을 준비하는 시간을 가진다</a:t>
            </a:r>
            <a:r>
              <a:rPr lang="en-US" altLang="ko-KR" sz="1200" dirty="0"/>
              <a:t>. (</a:t>
            </a:r>
            <a:r>
              <a:rPr lang="ko-KR" altLang="en-US" sz="1200" dirty="0"/>
              <a:t>동시에 유저는 보스의 공격을 </a:t>
            </a:r>
            <a:r>
              <a:rPr lang="ko-KR" altLang="en-US" sz="1200" dirty="0" err="1"/>
              <a:t>신경쓰지않고</a:t>
            </a:r>
            <a:r>
              <a:rPr lang="ko-KR" altLang="en-US" sz="1200" dirty="0"/>
              <a:t> 편안하게 딜을 넣을 수 있는 시간이 된다</a:t>
            </a:r>
            <a:r>
              <a:rPr lang="en-US" altLang="ko-KR" sz="12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대신 높은 체력에 조금씩 다른 페이크 동작으로 높은 공략 난이도를 구현하려고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3BB9F9A-71DA-48B9-A1CE-D346A531D6F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F61B7F-8E5A-41E7-ADF8-BDC4587DE632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F0BFEE-D00B-4F6B-8EE9-1ED9AB65C408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D81207-5E9E-4D79-9010-20E8D1450AE9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574FBA-2EFA-47BF-95C9-9B6B2AE16B3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4A0EE6-3A96-4218-87C5-572D6A7717D0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51B80E-425E-4B62-910D-388DAB5FE4D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6A236A2-8559-4848-ACEE-33935EED72DB}"/>
              </a:ext>
            </a:extLst>
          </p:cNvPr>
          <p:cNvGrpSpPr/>
          <p:nvPr/>
        </p:nvGrpSpPr>
        <p:grpSpPr>
          <a:xfrm>
            <a:off x="1812287" y="4331890"/>
            <a:ext cx="2723451" cy="1796971"/>
            <a:chOff x="1812287" y="4331890"/>
            <a:chExt cx="2723451" cy="179697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CB9E06C-ED92-4E37-AE45-D202AE404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2287" y="4516556"/>
              <a:ext cx="844649" cy="143974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45E737-03E2-44F7-A32D-44396337CECB}"/>
                </a:ext>
              </a:extLst>
            </p:cNvPr>
            <p:cNvSpPr txBox="1"/>
            <p:nvPr/>
          </p:nvSpPr>
          <p:spPr>
            <a:xfrm>
              <a:off x="1812287" y="433189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HP</a:t>
              </a:r>
              <a:endParaRPr lang="ko-KR" altLang="en-US" b="1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2C44AEC-F9E7-4A08-8750-B4B4BED06FF4}"/>
                </a:ext>
              </a:extLst>
            </p:cNvPr>
            <p:cNvSpPr/>
            <p:nvPr/>
          </p:nvSpPr>
          <p:spPr>
            <a:xfrm>
              <a:off x="2234611" y="4424223"/>
              <a:ext cx="453970" cy="18466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346" name="Picture 2">
              <a:extLst>
                <a:ext uri="{FF2B5EF4-FFF2-40B4-BE49-F238E27FC236}">
                  <a16:creationId xmlns:a16="http://schemas.microsoft.com/office/drawing/2014/main" id="{E4EE3E98-5227-48D1-8DE6-E01A6612B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244" y="4885888"/>
              <a:ext cx="804553" cy="569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89F179E-BA0B-4FF6-8CDF-FAE2D591F7DE}"/>
                </a:ext>
              </a:extLst>
            </p:cNvPr>
            <p:cNvSpPr/>
            <p:nvPr/>
          </p:nvSpPr>
          <p:spPr>
            <a:xfrm>
              <a:off x="2234611" y="4424223"/>
              <a:ext cx="160927" cy="184666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E55B3C5-AC02-4BC7-BCAD-E39BEA687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444" y="4516556"/>
              <a:ext cx="844649" cy="143974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302F74-9DBA-4114-9EA7-4C79A63EC9DA}"/>
                </a:ext>
              </a:extLst>
            </p:cNvPr>
            <p:cNvSpPr txBox="1"/>
            <p:nvPr/>
          </p:nvSpPr>
          <p:spPr>
            <a:xfrm>
              <a:off x="3659444" y="433189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HP</a:t>
              </a:r>
              <a:endParaRPr lang="ko-KR" altLang="en-US" b="1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17D2268-C3D2-4A32-B333-4CD6998B82A7}"/>
                </a:ext>
              </a:extLst>
            </p:cNvPr>
            <p:cNvSpPr/>
            <p:nvPr/>
          </p:nvSpPr>
          <p:spPr>
            <a:xfrm>
              <a:off x="4081768" y="4424223"/>
              <a:ext cx="453970" cy="18466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26B1D72-0925-45B2-9286-5B846FD01E84}"/>
                </a:ext>
              </a:extLst>
            </p:cNvPr>
            <p:cNvSpPr/>
            <p:nvPr/>
          </p:nvSpPr>
          <p:spPr>
            <a:xfrm>
              <a:off x="4081768" y="4424223"/>
              <a:ext cx="422325" cy="184666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63A33163-5DAF-48C4-A422-906803E800F4}"/>
                </a:ext>
              </a:extLst>
            </p:cNvPr>
            <p:cNvSpPr/>
            <p:nvPr/>
          </p:nvSpPr>
          <p:spPr>
            <a:xfrm>
              <a:off x="2834640" y="4815840"/>
              <a:ext cx="804553" cy="56951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0465C4-BFF4-4A51-8086-D0BEC9EBD604}"/>
                </a:ext>
              </a:extLst>
            </p:cNvPr>
            <p:cNvSpPr txBox="1"/>
            <p:nvPr/>
          </p:nvSpPr>
          <p:spPr>
            <a:xfrm>
              <a:off x="1973588" y="5882640"/>
              <a:ext cx="25266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HP</a:t>
              </a:r>
              <a:r>
                <a:rPr lang="ko-KR" altLang="en-US" sz="1000" dirty="0"/>
                <a:t>가 부족하면 직접 </a:t>
              </a:r>
              <a:r>
                <a:rPr lang="ko-KR" altLang="en-US" sz="1000" dirty="0" err="1"/>
                <a:t>포션을</a:t>
              </a:r>
              <a:r>
                <a:rPr lang="ko-KR" altLang="en-US" sz="1000" dirty="0"/>
                <a:t> 사용해 회복함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1E21022-F2D8-4819-BD74-5EE705478E44}"/>
              </a:ext>
            </a:extLst>
          </p:cNvPr>
          <p:cNvGrpSpPr/>
          <p:nvPr/>
        </p:nvGrpSpPr>
        <p:grpSpPr>
          <a:xfrm>
            <a:off x="5974067" y="4535835"/>
            <a:ext cx="2910853" cy="1593026"/>
            <a:chOff x="5974067" y="4535835"/>
            <a:chExt cx="2910853" cy="159302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708774E-7DDF-423F-81BC-3247C60FA26F}"/>
                </a:ext>
              </a:extLst>
            </p:cNvPr>
            <p:cNvSpPr/>
            <p:nvPr/>
          </p:nvSpPr>
          <p:spPr>
            <a:xfrm>
              <a:off x="7483734" y="4535835"/>
              <a:ext cx="1401186" cy="140118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280049A-C703-452B-8564-AD9FEB9FD1B8}"/>
                </a:ext>
              </a:extLst>
            </p:cNvPr>
            <p:cNvSpPr/>
            <p:nvPr/>
          </p:nvSpPr>
          <p:spPr>
            <a:xfrm>
              <a:off x="5974067" y="4875062"/>
              <a:ext cx="726206" cy="72620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E800E32-79DB-40FC-AF53-C64DBE97A8F7}"/>
                </a:ext>
              </a:extLst>
            </p:cNvPr>
            <p:cNvGrpSpPr/>
            <p:nvPr/>
          </p:nvGrpSpPr>
          <p:grpSpPr>
            <a:xfrm>
              <a:off x="6131520" y="4815840"/>
              <a:ext cx="2258457" cy="1313021"/>
              <a:chOff x="2028962" y="4815840"/>
              <a:chExt cx="2258457" cy="131302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1A53B960-2137-4ED7-B774-D756DB95B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8962" y="4885888"/>
                <a:ext cx="411300" cy="701080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338EF075-5648-4367-BF55-023A6BD5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6119" y="4885888"/>
                <a:ext cx="411300" cy="701080"/>
              </a:xfrm>
              <a:prstGeom prst="rect">
                <a:avLst/>
              </a:prstGeom>
            </p:spPr>
          </p:pic>
          <p:sp>
            <p:nvSpPr>
              <p:cNvPr id="35" name="화살표: 오른쪽 34">
                <a:extLst>
                  <a:ext uri="{FF2B5EF4-FFF2-40B4-BE49-F238E27FC236}">
                    <a16:creationId xmlns:a16="http://schemas.microsoft.com/office/drawing/2014/main" id="{1C57D493-EFBB-4941-A5CC-0ADD1EFEA0F7}"/>
                  </a:ext>
                </a:extLst>
              </p:cNvPr>
              <p:cNvSpPr/>
              <p:nvPr/>
            </p:nvSpPr>
            <p:spPr>
              <a:xfrm>
                <a:off x="2659380" y="4815840"/>
                <a:ext cx="804553" cy="569515"/>
              </a:xfrm>
              <a:prstGeom prst="rightArrow">
                <a:avLst/>
              </a:prstGeom>
              <a:solidFill>
                <a:srgbClr val="FFE6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15C47-6EF8-4EBB-A82E-0B8A10B55588}"/>
                  </a:ext>
                </a:extLst>
              </p:cNvPr>
              <p:cNvSpPr txBox="1"/>
              <p:nvPr/>
            </p:nvSpPr>
            <p:spPr>
              <a:xfrm>
                <a:off x="2444074" y="5882640"/>
                <a:ext cx="15856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/>
                  <a:t>공격력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공격 사거리 증가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694B6C-F4DC-4E28-BF73-0768E01C1256}"/>
                </a:ext>
              </a:extLst>
            </p:cNvPr>
            <p:cNvSpPr txBox="1"/>
            <p:nvPr/>
          </p:nvSpPr>
          <p:spPr>
            <a:xfrm>
              <a:off x="6337169" y="5314905"/>
              <a:ext cx="726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/>
                <a:t>공격 사거리</a:t>
              </a:r>
            </a:p>
          </p:txBody>
        </p:sp>
        <p:pic>
          <p:nvPicPr>
            <p:cNvPr id="57348" name="Picture 4">
              <a:extLst>
                <a:ext uri="{FF2B5EF4-FFF2-40B4-BE49-F238E27FC236}">
                  <a16:creationId xmlns:a16="http://schemas.microsoft.com/office/drawing/2014/main" id="{AE2AAB29-6D89-4DC9-B877-66A7B0DE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07915" y="4955618"/>
              <a:ext cx="549538" cy="549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4021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 descr="시계, 컴퓨터이(가) 표시된 사진&#10;&#10;자동 생성된 설명">
            <a:extLst>
              <a:ext uri="{FF2B5EF4-FFF2-40B4-BE49-F238E27FC236}">
                <a16:creationId xmlns:a16="http://schemas.microsoft.com/office/drawing/2014/main" id="{AC36EA9C-80DC-4F46-8682-B3FD4DD4BA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360" y="1387829"/>
            <a:ext cx="2670279" cy="1353429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EB633-40C8-4712-9853-08B92DB599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체력과 </a:t>
            </a:r>
            <a:r>
              <a:rPr lang="ko-KR" altLang="en-US" sz="1200" dirty="0" err="1"/>
              <a:t>마나를</a:t>
            </a:r>
            <a:r>
              <a:rPr lang="ko-KR" altLang="en-US" sz="1200" dirty="0"/>
              <a:t> 동일하게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게임을 시작하면 조금씩 체력이 감소함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몬스터를 처치해 체력을 회복하기도</a:t>
            </a:r>
            <a:r>
              <a:rPr lang="en-US" altLang="ko-KR" sz="1200" dirty="0"/>
              <a:t>, NPC</a:t>
            </a:r>
            <a:r>
              <a:rPr lang="ko-KR" altLang="en-US" sz="1200" dirty="0"/>
              <a:t>를 통해 체력을 회복할 수도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회피 기술을 기본으로 사용이 가능하며 회피 모션 중에는 피격대상이 되지 않음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강화를 통해 게임의 편의성을 강화할 수 있음</a:t>
            </a:r>
            <a:br>
              <a:rPr lang="en-US" altLang="ko-KR" sz="1200" dirty="0"/>
            </a:br>
            <a:r>
              <a:rPr lang="en-US" altLang="ko-KR" sz="1200" dirty="0"/>
              <a:t>(ex. </a:t>
            </a:r>
            <a:r>
              <a:rPr lang="ko-KR" altLang="en-US" sz="1200" dirty="0"/>
              <a:t>인벤토리 칸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체력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체력 회복 량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시작 재화 증가 등등 게임의 난이도 하향과 편의성을 강화할 수 있음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 내에 아이템만 캐릭터의 기본 속성에 영향을 줌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특성이 캐릭터에 부여되는 것이 아닌 무기에 부여되는 강화요소로 사용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278751E-DE51-4058-9FEE-C44364E6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시스템</a:t>
            </a:r>
          </a:p>
        </p:txBody>
      </p:sp>
      <p:pic>
        <p:nvPicPr>
          <p:cNvPr id="16" name="내용 개체 틀 15" descr="시계이(가) 표시된 사진&#10;&#10;자동 생성된 설명">
            <a:extLst>
              <a:ext uri="{FF2B5EF4-FFF2-40B4-BE49-F238E27FC236}">
                <a16:creationId xmlns:a16="http://schemas.microsoft.com/office/drawing/2014/main" id="{EF5AC8F6-7822-471B-9F60-524FD4C8D42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236" y="2844674"/>
            <a:ext cx="2938527" cy="1444877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190C1E8-D825-48FD-AC7C-5A9D05076B6A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00F0DB-E6A7-4BDB-9F68-F76652A51D72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D9CD57-CC88-457B-AB13-3BC712866FB4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F0C1F8-1973-4FFA-A8B1-5353CD9BF17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858E8C-A4B0-4E4D-80B4-E50C88B9DDE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60EC34-54DA-4D08-B873-EA3A020585B0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CD3859-63E4-4E13-8CD6-EE9D830E3E45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pic>
        <p:nvPicPr>
          <p:cNvPr id="18" name="그림 17" descr="모니터, 사진, 텔레비전, 시계이(가) 표시된 사진&#10;&#10;자동 생성된 설명">
            <a:extLst>
              <a:ext uri="{FF2B5EF4-FFF2-40B4-BE49-F238E27FC236}">
                <a16:creationId xmlns:a16="http://schemas.microsoft.com/office/drawing/2014/main" id="{1C8539BD-A33F-4030-AFB2-7661EC66A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83" y="4392967"/>
            <a:ext cx="2578832" cy="16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59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62CF1D0-9E49-4B6E-BC2C-9D8EF8C031D3}"/>
              </a:ext>
            </a:extLst>
          </p:cNvPr>
          <p:cNvGrpSpPr/>
          <p:nvPr/>
        </p:nvGrpSpPr>
        <p:grpSpPr>
          <a:xfrm>
            <a:off x="622355" y="2028825"/>
            <a:ext cx="2527192" cy="1328738"/>
            <a:chOff x="622355" y="2028825"/>
            <a:chExt cx="2527192" cy="1328738"/>
          </a:xfrm>
        </p:grpSpPr>
        <p:pic>
          <p:nvPicPr>
            <p:cNvPr id="2" name="그림 1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86FB12DA-2CD1-47FA-A41A-02C3DF836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18" t="29856" r="51577" b="49423"/>
            <a:stretch/>
          </p:blipFill>
          <p:spPr>
            <a:xfrm>
              <a:off x="1076325" y="2481262"/>
              <a:ext cx="1181101" cy="8763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725B08-CA97-4553-9F9D-D20BEAB9884C}"/>
                </a:ext>
              </a:extLst>
            </p:cNvPr>
            <p:cNvSpPr txBox="1"/>
            <p:nvPr/>
          </p:nvSpPr>
          <p:spPr>
            <a:xfrm>
              <a:off x="622355" y="2028825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HP</a:t>
              </a:r>
              <a:endParaRPr lang="ko-KR" altLang="en-US" b="1" dirty="0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EF9E1BC-4A9B-49E9-8686-EF599C80C7E2}"/>
                </a:ext>
              </a:extLst>
            </p:cNvPr>
            <p:cNvSpPr/>
            <p:nvPr/>
          </p:nvSpPr>
          <p:spPr>
            <a:xfrm>
              <a:off x="1076325" y="2028825"/>
              <a:ext cx="1457325" cy="36933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25E308D-083F-4B28-B639-AAEB8775178A}"/>
                </a:ext>
              </a:extLst>
            </p:cNvPr>
            <p:cNvSpPr/>
            <p:nvPr/>
          </p:nvSpPr>
          <p:spPr>
            <a:xfrm>
              <a:off x="1076325" y="2028825"/>
              <a:ext cx="1343025" cy="36933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422" name="Picture 6">
              <a:extLst>
                <a:ext uri="{FF2B5EF4-FFF2-40B4-BE49-F238E27FC236}">
                  <a16:creationId xmlns:a16="http://schemas.microsoft.com/office/drawing/2014/main" id="{D4DEB662-0CC3-46E2-BD4F-FEEA2CE75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84517">
              <a:off x="2273245" y="2213489"/>
              <a:ext cx="876302" cy="876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화살표: 왼쪽 5">
              <a:extLst>
                <a:ext uri="{FF2B5EF4-FFF2-40B4-BE49-F238E27FC236}">
                  <a16:creationId xmlns:a16="http://schemas.microsoft.com/office/drawing/2014/main" id="{33357295-CE26-4317-9F35-1D315BB429B8}"/>
                </a:ext>
              </a:extLst>
            </p:cNvPr>
            <p:cNvSpPr/>
            <p:nvPr/>
          </p:nvSpPr>
          <p:spPr>
            <a:xfrm>
              <a:off x="1378909" y="2028825"/>
              <a:ext cx="928181" cy="369332"/>
            </a:xfrm>
            <a:prstGeom prst="lef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점차 감소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CA684CD-FF09-4FED-9632-D3333329FC12}"/>
              </a:ext>
            </a:extLst>
          </p:cNvPr>
          <p:cNvGrpSpPr/>
          <p:nvPr/>
        </p:nvGrpSpPr>
        <p:grpSpPr>
          <a:xfrm>
            <a:off x="379146" y="3481433"/>
            <a:ext cx="2927705" cy="1439744"/>
            <a:chOff x="379146" y="3481433"/>
            <a:chExt cx="2927705" cy="143974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5205416-23A7-475B-92A6-C53B25BC7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146" y="3481433"/>
              <a:ext cx="844649" cy="1439744"/>
            </a:xfrm>
            <a:prstGeom prst="rect">
              <a:avLst/>
            </a:prstGeom>
          </p:spPr>
        </p:pic>
        <p:pic>
          <p:nvPicPr>
            <p:cNvPr id="12" name="그림 11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1F672D1E-E0BE-4899-91E6-470B30E93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18" t="29856" r="51577" b="49423"/>
            <a:stretch/>
          </p:blipFill>
          <p:spPr>
            <a:xfrm>
              <a:off x="1930488" y="3933870"/>
              <a:ext cx="1181101" cy="876301"/>
            </a:xfrm>
            <a:prstGeom prst="rect">
              <a:avLst/>
            </a:prstGeom>
          </p:spPr>
        </p:pic>
        <p:sp>
          <p:nvSpPr>
            <p:cNvPr id="8" name="화살표: 왼쪽 7">
              <a:extLst>
                <a:ext uri="{FF2B5EF4-FFF2-40B4-BE49-F238E27FC236}">
                  <a16:creationId xmlns:a16="http://schemas.microsoft.com/office/drawing/2014/main" id="{A116153A-2069-4F5B-9F94-C6DCB723060C}"/>
                </a:ext>
              </a:extLst>
            </p:cNvPr>
            <p:cNvSpPr/>
            <p:nvPr/>
          </p:nvSpPr>
          <p:spPr>
            <a:xfrm>
              <a:off x="1063102" y="4007330"/>
              <a:ext cx="754276" cy="54090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스킬 사용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3F32E7-BC3E-4DDF-A609-62DE1B1CF950}"/>
                </a:ext>
              </a:extLst>
            </p:cNvPr>
            <p:cNvSpPr txBox="1"/>
            <p:nvPr/>
          </p:nvSpPr>
          <p:spPr>
            <a:xfrm>
              <a:off x="1395556" y="349810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HP</a:t>
              </a:r>
              <a:endParaRPr lang="ko-KR" altLang="en-US" b="1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AA8BF1A-3EA0-4B0A-8B61-8B2961A704DC}"/>
                </a:ext>
              </a:extLst>
            </p:cNvPr>
            <p:cNvSpPr/>
            <p:nvPr/>
          </p:nvSpPr>
          <p:spPr>
            <a:xfrm>
              <a:off x="1849526" y="3498102"/>
              <a:ext cx="1457325" cy="36933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468DDAB-B249-4D03-B407-2E919472E5F0}"/>
                </a:ext>
              </a:extLst>
            </p:cNvPr>
            <p:cNvSpPr/>
            <p:nvPr/>
          </p:nvSpPr>
          <p:spPr>
            <a:xfrm>
              <a:off x="1849526" y="3498102"/>
              <a:ext cx="1262063" cy="36933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DB97EAE-44C5-440E-83C8-A75FD26E5C23}"/>
                </a:ext>
              </a:extLst>
            </p:cNvPr>
            <p:cNvSpPr/>
            <p:nvPr/>
          </p:nvSpPr>
          <p:spPr>
            <a:xfrm>
              <a:off x="1849526" y="3498102"/>
              <a:ext cx="947737" cy="36933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왼쪽 19">
              <a:extLst>
                <a:ext uri="{FF2B5EF4-FFF2-40B4-BE49-F238E27FC236}">
                  <a16:creationId xmlns:a16="http://schemas.microsoft.com/office/drawing/2014/main" id="{BBF24FC9-D31E-45C0-AAFA-F19CB97394C5}"/>
                </a:ext>
              </a:extLst>
            </p:cNvPr>
            <p:cNvSpPr/>
            <p:nvPr/>
          </p:nvSpPr>
          <p:spPr>
            <a:xfrm>
              <a:off x="2021287" y="3513308"/>
              <a:ext cx="645589" cy="369332"/>
            </a:xfrm>
            <a:prstGeom prst="lef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감소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EE40624-1CE6-422E-B091-F0AEA8A8FAFE}"/>
              </a:ext>
            </a:extLst>
          </p:cNvPr>
          <p:cNvGrpSpPr/>
          <p:nvPr/>
        </p:nvGrpSpPr>
        <p:grpSpPr>
          <a:xfrm>
            <a:off x="666749" y="5045047"/>
            <a:ext cx="2564132" cy="1613977"/>
            <a:chOff x="666749" y="5045047"/>
            <a:chExt cx="2564132" cy="161397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19DE061-7F37-40C7-AA4C-63DFA67D2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749" y="5045047"/>
              <a:ext cx="2162175" cy="1352550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4B86768-A058-488B-A360-2906BB59D750}"/>
                </a:ext>
              </a:extLst>
            </p:cNvPr>
            <p:cNvGrpSpPr/>
            <p:nvPr/>
          </p:nvGrpSpPr>
          <p:grpSpPr>
            <a:xfrm>
              <a:off x="1283971" y="5060253"/>
              <a:ext cx="1946910" cy="376214"/>
              <a:chOff x="2343293" y="5231652"/>
              <a:chExt cx="1911295" cy="36933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52D3F9-FB06-47A4-B76B-D56276DCC4B3}"/>
                  </a:ext>
                </a:extLst>
              </p:cNvPr>
              <p:cNvSpPr txBox="1"/>
              <p:nvPr/>
            </p:nvSpPr>
            <p:spPr>
              <a:xfrm>
                <a:off x="2343293" y="5231652"/>
                <a:ext cx="453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HP</a:t>
                </a:r>
                <a:endParaRPr lang="ko-KR" altLang="en-US" b="1" dirty="0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5BE33CD4-4E2A-4043-8ADE-66BC1ECCAB2A}"/>
                  </a:ext>
                </a:extLst>
              </p:cNvPr>
              <p:cNvSpPr/>
              <p:nvPr/>
            </p:nvSpPr>
            <p:spPr>
              <a:xfrm>
                <a:off x="2797263" y="5231652"/>
                <a:ext cx="1457325" cy="36933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4EAA5EB-6860-4F00-9B51-0FCB9CE2841F}"/>
                  </a:ext>
                </a:extLst>
              </p:cNvPr>
              <p:cNvSpPr/>
              <p:nvPr/>
            </p:nvSpPr>
            <p:spPr>
              <a:xfrm>
                <a:off x="2797263" y="5231652"/>
                <a:ext cx="1457325" cy="369332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체력 감소 </a:t>
                </a:r>
                <a:r>
                  <a:rPr lang="en-US" altLang="ko-KR" sz="1200" dirty="0"/>
                  <a:t>X</a:t>
                </a:r>
                <a:endParaRPr lang="ko-KR" altLang="en-US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F2948A-97DF-46CA-8F0C-EBDD6A0175B4}"/>
                </a:ext>
              </a:extLst>
            </p:cNvPr>
            <p:cNvSpPr txBox="1"/>
            <p:nvPr/>
          </p:nvSpPr>
          <p:spPr>
            <a:xfrm>
              <a:off x="1982732" y="6412803"/>
              <a:ext cx="10118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/>
                <a:t>기본 회피 기술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41977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44C11B-9FB7-45CF-BE08-FD5E21ABC5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7879D-9649-43A9-AB04-5D5639D810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방 종류</a:t>
            </a:r>
            <a:endParaRPr lang="en-US" altLang="ko-KR" dirty="0"/>
          </a:p>
          <a:p>
            <a:pPr lvl="1"/>
            <a:r>
              <a:rPr lang="ko-KR" altLang="en-US" dirty="0"/>
              <a:t>일반</a:t>
            </a:r>
            <a:r>
              <a:rPr lang="en-US" altLang="ko-KR" dirty="0"/>
              <a:t>, </a:t>
            </a:r>
            <a:r>
              <a:rPr lang="ko-KR" altLang="en-US" dirty="0"/>
              <a:t>고급</a:t>
            </a:r>
            <a:r>
              <a:rPr lang="en-US" altLang="ko-KR" dirty="0"/>
              <a:t>, </a:t>
            </a:r>
            <a:r>
              <a:rPr lang="ko-KR" altLang="en-US" dirty="0"/>
              <a:t>상가</a:t>
            </a:r>
            <a:r>
              <a:rPr lang="en-US" altLang="ko-KR" dirty="0"/>
              <a:t>, </a:t>
            </a:r>
            <a:r>
              <a:rPr lang="ko-KR" altLang="en-US" dirty="0"/>
              <a:t>보스</a:t>
            </a:r>
            <a:r>
              <a:rPr lang="en-US" altLang="ko-KR" dirty="0"/>
              <a:t>, </a:t>
            </a:r>
            <a:r>
              <a:rPr lang="ko-KR" altLang="en-US" dirty="0"/>
              <a:t>이벤트 </a:t>
            </a:r>
            <a:endParaRPr lang="en-US" altLang="ko-KR" dirty="0"/>
          </a:p>
          <a:p>
            <a:r>
              <a:rPr lang="ko-KR" altLang="en-US" dirty="0"/>
              <a:t>아이템 분류</a:t>
            </a:r>
            <a:endParaRPr lang="en-US" altLang="ko-KR" dirty="0"/>
          </a:p>
          <a:p>
            <a:pPr lvl="1"/>
            <a:r>
              <a:rPr lang="ko-KR" altLang="en-US" dirty="0"/>
              <a:t>착용</a:t>
            </a:r>
            <a:r>
              <a:rPr lang="en-US" altLang="ko-KR" dirty="0"/>
              <a:t>, </a:t>
            </a:r>
            <a:r>
              <a:rPr lang="ko-KR" altLang="en-US" dirty="0"/>
              <a:t>소비</a:t>
            </a:r>
            <a:r>
              <a:rPr lang="en-US" altLang="ko-KR" dirty="0"/>
              <a:t>, </a:t>
            </a:r>
            <a:r>
              <a:rPr lang="ko-KR" altLang="en-US" dirty="0"/>
              <a:t>유물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50D8270-5C89-43C2-91A6-F1B0CE9C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B482E2-ACE7-4334-A460-34CE4589F8CB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07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46D55-53CA-4D5F-AE4A-0E22F914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방의 종류를 간소화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1AA58-6806-4AE2-BC91-002A0D039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상점과 포탈</a:t>
            </a:r>
            <a:r>
              <a:rPr lang="en-US" altLang="ko-KR" sz="1400" dirty="0"/>
              <a:t> </a:t>
            </a:r>
            <a:r>
              <a:rPr lang="ko-KR" altLang="en-US" sz="1400" dirty="0"/>
              <a:t>등 제거함</a:t>
            </a:r>
            <a:endParaRPr lang="en-US" altLang="ko-KR" sz="1400" dirty="0"/>
          </a:p>
          <a:p>
            <a:r>
              <a:rPr lang="ko-KR" altLang="en-US" sz="1400" dirty="0"/>
              <a:t>상점 대신 상인을 방을 클리어 하면 항상 등장하도록 함</a:t>
            </a:r>
            <a:endParaRPr lang="en-US" altLang="ko-KR" sz="1400" dirty="0"/>
          </a:p>
          <a:p>
            <a:r>
              <a:rPr lang="ko-KR" altLang="en-US" sz="1400" dirty="0"/>
              <a:t>포탈은 보스를 처치하면 등장하도록 변경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E21E96E-CAF0-4C2B-956C-908C21A141E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627B0F-3AB2-4F44-BF0B-7E5D7B8A79BC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7D4B93-E979-48D5-A623-8F6E2A8D59CA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FEA1A9-5BD1-4D84-AA60-940A9A82436F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F3BAE9-0188-4AAB-8D53-1CB289E52FA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1AC9AB-8CD9-4B1A-931B-9CC35DFB3F34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73A23C-EB9B-46B8-AA9B-6AE21F80A873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6951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B9335-F67B-49F2-8B9F-E9991086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인벤토리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E819A-E3FD-4CC8-B771-9373783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아이템을 구입하여 즉시 사용하지 않고 인벤토리에 저장하도록 변경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7DD469-0141-4B10-B87E-A0D8E2DEE49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A20E38-0A6C-468B-9820-85CDF07DFB51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BDA1C9-16E3-40CF-9D7F-1E6B5F1676A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8B559D-160B-4BD8-9434-2204F0B7044F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88CC0C-E14C-4559-B69C-E24AA5748E6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DD9533-3E1D-4188-95FE-9E4DCDA35AE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63BA3-FE75-4AB1-A1FB-A1F2FD36EA12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7277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텍스트 개체 틀 1">
            <a:extLst>
              <a:ext uri="{FF2B5EF4-FFF2-40B4-BE49-F238E27FC236}">
                <a16:creationId xmlns:a16="http://schemas.microsoft.com/office/drawing/2014/main" id="{FC3BAE2B-BC55-413F-A04C-9225108F71C0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6.  </a:t>
            </a:r>
            <a:r>
              <a:rPr lang="ko-KR" altLang="en-US"/>
              <a:t>전투 예제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B2EC61-6EBD-4E60-86EB-2B250D59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7F23E2-004D-4B8A-8834-EBD0929150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1C8186-43D4-4CF0-8014-63BED33FD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34583" y="-1145541"/>
            <a:ext cx="2301240" cy="60452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B1DFC58-4CE7-4D2E-8678-D9B08E1A71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0" name="텍스트 개체 틀 6">
            <a:extLst>
              <a:ext uri="{FF2B5EF4-FFF2-40B4-BE49-F238E27FC236}">
                <a16:creationId xmlns:a16="http://schemas.microsoft.com/office/drawing/2014/main" id="{CA206A7B-4B03-43FF-A5EF-E9E805C128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7">
            <a:extLst>
              <a:ext uri="{FF2B5EF4-FFF2-40B4-BE49-F238E27FC236}">
                <a16:creationId xmlns:a16="http://schemas.microsoft.com/office/drawing/2014/main" id="{25FB2A89-0F6B-4354-BF48-7AD9A215308F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193041"/>
          <a:ext cx="6296660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스킬 활용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몰려오는 몬스터에게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빠르게 접근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폭탄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몬스터에게 설치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시간역행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기술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빠져나옴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2547" name="그룹 8">
            <a:extLst>
              <a:ext uri="{FF2B5EF4-FFF2-40B4-BE49-F238E27FC236}">
                <a16:creationId xmlns:a16="http://schemas.microsoft.com/office/drawing/2014/main" id="{3DDEF659-1883-4A56-A0CC-A77709AB0E26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66040"/>
            <a:ext cx="2192020" cy="2509519"/>
            <a:chOff x="399570" y="859909"/>
            <a:chExt cx="2143845" cy="24526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301743-E2F5-4F6A-AB9D-80E0C9C3279E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8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EF343C-B647-453D-BC84-105E03C63E67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34290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80" dirty="0">
                  <a:latin typeface="+mn-lt"/>
                </a:rPr>
                <a:t>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3102E2E-3AA8-41B6-B5F9-068ADACE3698}"/>
                </a:ext>
              </a:extLst>
            </p:cNvPr>
            <p:cNvSpPr/>
            <p:nvPr/>
          </p:nvSpPr>
          <p:spPr>
            <a:xfrm>
              <a:off x="628114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80" dirty="0" err="1"/>
                <a:t>대쉬</a:t>
              </a:r>
              <a:endParaRPr lang="ko-KR" altLang="en-US" sz="128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D19265-D0AC-48C5-87D3-EA6AC08DAFDE}"/>
                </a:ext>
              </a:extLst>
            </p:cNvPr>
            <p:cNvSpPr/>
            <p:nvPr/>
          </p:nvSpPr>
          <p:spPr>
            <a:xfrm>
              <a:off x="1703763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80" dirty="0"/>
                <a:t>폭탄</a:t>
              </a:r>
            </a:p>
          </p:txBody>
        </p:sp>
        <p:grpSp>
          <p:nvGrpSpPr>
            <p:cNvPr id="22613" name="그룹 13">
              <a:extLst>
                <a:ext uri="{FF2B5EF4-FFF2-40B4-BE49-F238E27FC236}">
                  <a16:creationId xmlns:a16="http://schemas.microsoft.com/office/drawing/2014/main" id="{A376F6F7-D86F-4C2A-80B4-FB4A2F0CF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89D9F36-9075-4796-896D-111ED43E087E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1D0765-4C28-4537-8933-0603CB8D30FB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3429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latin typeface="+mn-lt"/>
                  </a:rPr>
                  <a:t>특수기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6DCB3F6-6374-4AF0-83D6-03E4A3117E27}"/>
                  </a:ext>
                </a:extLst>
              </p:cNvPr>
              <p:cNvSpPr/>
              <p:nvPr/>
            </p:nvSpPr>
            <p:spPr>
              <a:xfrm>
                <a:off x="3104964" y="1359521"/>
                <a:ext cx="1391140" cy="43938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 err="1"/>
                  <a:t>시간역행</a:t>
                </a:r>
                <a:endParaRPr lang="ko-KR" altLang="en-US" sz="1680" dirty="0"/>
              </a:p>
            </p:txBody>
          </p:sp>
        </p:grpSp>
      </p:grpSp>
      <p:grpSp>
        <p:nvGrpSpPr>
          <p:cNvPr id="22548" name="그룹 17">
            <a:extLst>
              <a:ext uri="{FF2B5EF4-FFF2-40B4-BE49-F238E27FC236}">
                <a16:creationId xmlns:a16="http://schemas.microsoft.com/office/drawing/2014/main" id="{93C135F8-14A1-4AFA-BEC6-9AACE027D735}"/>
              </a:ext>
            </a:extLst>
          </p:cNvPr>
          <p:cNvGrpSpPr>
            <a:grpSpLocks/>
          </p:cNvGrpSpPr>
          <p:nvPr/>
        </p:nvGrpSpPr>
        <p:grpSpPr bwMode="auto">
          <a:xfrm>
            <a:off x="1854201" y="91441"/>
            <a:ext cx="4292599" cy="2491741"/>
            <a:chOff x="2892665" y="1044575"/>
            <a:chExt cx="3333173" cy="1933517"/>
          </a:xfrm>
        </p:grpSpPr>
        <p:pic>
          <p:nvPicPr>
            <p:cNvPr id="22602" name="그림 18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6ADDDF7D-7228-4B4C-8287-444BBD44F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665" y="1044575"/>
              <a:ext cx="3333173" cy="193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화살표: 왼쪽 19">
              <a:extLst>
                <a:ext uri="{FF2B5EF4-FFF2-40B4-BE49-F238E27FC236}">
                  <a16:creationId xmlns:a16="http://schemas.microsoft.com/office/drawing/2014/main" id="{30905F7A-5756-4564-B47E-247ED807A0C5}"/>
                </a:ext>
              </a:extLst>
            </p:cNvPr>
            <p:cNvSpPr/>
            <p:nvPr/>
          </p:nvSpPr>
          <p:spPr>
            <a:xfrm>
              <a:off x="4316660" y="1752152"/>
              <a:ext cx="640995" cy="289731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21" dirty="0" err="1">
                  <a:solidFill>
                    <a:schemeClr val="tx1"/>
                  </a:solidFill>
                </a:rPr>
                <a:t>대쉬</a:t>
              </a:r>
              <a:endParaRPr lang="ko-KR" altLang="en-US" sz="1121" dirty="0">
                <a:solidFill>
                  <a:schemeClr val="tx1"/>
                </a:solidFill>
              </a:endParaRPr>
            </a:p>
          </p:txBody>
        </p:sp>
        <p:pic>
          <p:nvPicPr>
            <p:cNvPr id="22604" name="그림 20">
              <a:extLst>
                <a:ext uri="{FF2B5EF4-FFF2-40B4-BE49-F238E27FC236}">
                  <a16:creationId xmlns:a16="http://schemas.microsoft.com/office/drawing/2014/main" id="{67CC415F-E105-4B38-9AF3-53E77EAE01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989" y="1444888"/>
              <a:ext cx="473578" cy="80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&quot;허용 안 됨&quot; 기호 21">
              <a:extLst>
                <a:ext uri="{FF2B5EF4-FFF2-40B4-BE49-F238E27FC236}">
                  <a16:creationId xmlns:a16="http://schemas.microsoft.com/office/drawing/2014/main" id="{7A755E7B-7E21-4FF1-9560-578BBA77BF4D}"/>
                </a:ext>
              </a:extLst>
            </p:cNvPr>
            <p:cNvSpPr/>
            <p:nvPr/>
          </p:nvSpPr>
          <p:spPr>
            <a:xfrm>
              <a:off x="3872895" y="1799455"/>
              <a:ext cx="238647" cy="236516"/>
            </a:xfrm>
            <a:prstGeom prst="noSmoking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920">
                <a:solidFill>
                  <a:schemeClr val="tx1"/>
                </a:solidFill>
              </a:endParaRPr>
            </a:p>
          </p:txBody>
        </p:sp>
        <p:sp>
          <p:nvSpPr>
            <p:cNvPr id="22606" name="TextBox 22">
              <a:extLst>
                <a:ext uri="{FF2B5EF4-FFF2-40B4-BE49-F238E27FC236}">
                  <a16:creationId xmlns:a16="http://schemas.microsoft.com/office/drawing/2014/main" id="{72E5A137-8FAD-47E4-99CB-B15060CD1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263" y="1220104"/>
              <a:ext cx="834483" cy="205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21">
                  <a:latin typeface="맑은 고딕" panose="020B0503020000020004" pitchFamily="50" charset="-127"/>
                </a:rPr>
                <a:t>폭탄 설치</a:t>
              </a:r>
            </a:p>
          </p:txBody>
        </p:sp>
        <p:sp>
          <p:nvSpPr>
            <p:cNvPr id="24" name="화살표: 위로 구부러짐 23">
              <a:extLst>
                <a:ext uri="{FF2B5EF4-FFF2-40B4-BE49-F238E27FC236}">
                  <a16:creationId xmlns:a16="http://schemas.microsoft.com/office/drawing/2014/main" id="{E9D542F7-0646-4D6A-BFC0-138BE827ABAB}"/>
                </a:ext>
              </a:extLst>
            </p:cNvPr>
            <p:cNvSpPr/>
            <p:nvPr/>
          </p:nvSpPr>
          <p:spPr>
            <a:xfrm>
              <a:off x="4010955" y="2104954"/>
              <a:ext cx="1252405" cy="289732"/>
            </a:xfrm>
            <a:prstGeom prst="curvedUp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920">
                <a:solidFill>
                  <a:schemeClr val="tx1"/>
                </a:solidFill>
              </a:endParaRPr>
            </a:p>
          </p:txBody>
        </p:sp>
        <p:sp>
          <p:nvSpPr>
            <p:cNvPr id="22608" name="TextBox 24">
              <a:extLst>
                <a:ext uri="{FF2B5EF4-FFF2-40B4-BE49-F238E27FC236}">
                  <a16:creationId xmlns:a16="http://schemas.microsoft.com/office/drawing/2014/main" id="{D4CFAC33-6F4B-4B92-9944-E4CA5BDF10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129" y="2473267"/>
              <a:ext cx="834483" cy="205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21">
                  <a:latin typeface="맑은 고딕" panose="020B0503020000020004" pitchFamily="50" charset="-127"/>
                </a:rPr>
                <a:t>시간 역행</a:t>
              </a:r>
            </a:p>
          </p:txBody>
        </p:sp>
      </p:grpSp>
      <p:grpSp>
        <p:nvGrpSpPr>
          <p:cNvPr id="22549" name="그룹 25">
            <a:extLst>
              <a:ext uri="{FF2B5EF4-FFF2-40B4-BE49-F238E27FC236}">
                <a16:creationId xmlns:a16="http://schemas.microsoft.com/office/drawing/2014/main" id="{3A6D99DB-850F-4512-986F-50EBAF566AB8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2621280"/>
            <a:ext cx="2192020" cy="2509519"/>
            <a:chOff x="324866" y="2589000"/>
            <a:chExt cx="1436783" cy="1643716"/>
          </a:xfrm>
        </p:grpSpPr>
        <p:grpSp>
          <p:nvGrpSpPr>
            <p:cNvPr id="22593" name="그룹 26">
              <a:extLst>
                <a:ext uri="{FF2B5EF4-FFF2-40B4-BE49-F238E27FC236}">
                  <a16:creationId xmlns:a16="http://schemas.microsoft.com/office/drawing/2014/main" id="{8B7C7BA0-E5BA-471F-A076-6AF4C3272B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866" y="2589000"/>
              <a:ext cx="1436783" cy="1643716"/>
              <a:chOff x="399570" y="859909"/>
              <a:chExt cx="2143845" cy="245261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B328320-216D-4F96-B031-8A83DCCF7933}"/>
                  </a:ext>
                </a:extLst>
              </p:cNvPr>
              <p:cNvSpPr/>
              <p:nvPr/>
            </p:nvSpPr>
            <p:spPr>
              <a:xfrm>
                <a:off x="399570" y="1006371"/>
                <a:ext cx="2143845" cy="10599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ECA9BF-E722-43BD-8E17-455EBD6A9591}"/>
                  </a:ext>
                </a:extLst>
              </p:cNvPr>
              <p:cNvSpPr txBox="1"/>
              <p:nvPr/>
            </p:nvSpPr>
            <p:spPr>
              <a:xfrm>
                <a:off x="983350" y="859909"/>
                <a:ext cx="976283" cy="3308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00" dirty="0">
                    <a:latin typeface="+mn-lt"/>
                  </a:rPr>
                  <a:t>특수 탄</a:t>
                </a:r>
                <a:endParaRPr lang="ko-KR" altLang="en-US" sz="1680" dirty="0">
                  <a:latin typeface="+mn-lt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5B10B2D-E087-4F16-93AF-B84307C70033}"/>
                  </a:ext>
                </a:extLst>
              </p:cNvPr>
              <p:cNvSpPr/>
              <p:nvPr/>
            </p:nvSpPr>
            <p:spPr>
              <a:xfrm>
                <a:off x="759775" y="1306741"/>
                <a:ext cx="1423435" cy="62308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00" dirty="0" err="1"/>
                  <a:t>가속탄</a:t>
                </a:r>
                <a:endParaRPr lang="ko-KR" altLang="en-US" sz="800" dirty="0"/>
              </a:p>
            </p:txBody>
          </p:sp>
          <p:grpSp>
            <p:nvGrpSpPr>
              <p:cNvPr id="22598" name="그룹 31">
                <a:extLst>
                  <a:ext uri="{FF2B5EF4-FFF2-40B4-BE49-F238E27FC236}">
                    <a16:creationId xmlns:a16="http://schemas.microsoft.com/office/drawing/2014/main" id="{883F3374-44F9-42FF-9233-BFCC8004D1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570" y="2106074"/>
                <a:ext cx="2143845" cy="1206447"/>
                <a:chOff x="2712464" y="860558"/>
                <a:chExt cx="2143845" cy="1206447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D6E2BF18-2B43-4DC2-9133-6F4C2158E02F}"/>
                    </a:ext>
                  </a:extLst>
                </p:cNvPr>
                <p:cNvSpPr/>
                <p:nvPr/>
              </p:nvSpPr>
              <p:spPr>
                <a:xfrm>
                  <a:off x="2712464" y="1007020"/>
                  <a:ext cx="2143845" cy="10599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68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FD24E6D-B0F6-4F61-9C67-4D8D7EE365C1}"/>
                    </a:ext>
                  </a:extLst>
                </p:cNvPr>
                <p:cNvSpPr txBox="1"/>
                <p:nvPr/>
              </p:nvSpPr>
              <p:spPr>
                <a:xfrm>
                  <a:off x="3296244" y="860558"/>
                  <a:ext cx="976283" cy="3429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 dirty="0">
                      <a:latin typeface="+mn-lt"/>
                    </a:rPr>
                    <a:t>능력치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CEB28AB-4209-4BAC-8116-F79E52620F46}"/>
                    </a:ext>
                  </a:extLst>
                </p:cNvPr>
                <p:cNvSpPr txBox="1"/>
                <p:nvPr/>
              </p:nvSpPr>
              <p:spPr>
                <a:xfrm>
                  <a:off x="3040375" y="1287531"/>
                  <a:ext cx="976281" cy="59557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>
                      <a:latin typeface="+mn-lt"/>
                    </a:rPr>
                    <a:t>이동 속도</a:t>
                  </a:r>
                  <a:endParaRPr lang="ko-KR" altLang="en-US" sz="1680" dirty="0">
                    <a:latin typeface="+mn-lt"/>
                  </a:endParaRPr>
                </a:p>
              </p:txBody>
            </p:sp>
          </p:grpSp>
        </p:grpSp>
        <p:sp>
          <p:nvSpPr>
            <p:cNvPr id="28" name="화살표: 위쪽 27">
              <a:extLst>
                <a:ext uri="{FF2B5EF4-FFF2-40B4-BE49-F238E27FC236}">
                  <a16:creationId xmlns:a16="http://schemas.microsoft.com/office/drawing/2014/main" id="{CB28C628-56F9-44BE-BB35-DC7D3F2BA1B6}"/>
                </a:ext>
              </a:extLst>
            </p:cNvPr>
            <p:cNvSpPr/>
            <p:nvPr/>
          </p:nvSpPr>
          <p:spPr>
            <a:xfrm>
              <a:off x="1198923" y="3700338"/>
              <a:ext cx="171482" cy="38763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240"/>
            </a:p>
          </p:txBody>
        </p:sp>
      </p:grpSp>
      <p:grpSp>
        <p:nvGrpSpPr>
          <p:cNvPr id="22550" name="그룹 35">
            <a:extLst>
              <a:ext uri="{FF2B5EF4-FFF2-40B4-BE49-F238E27FC236}">
                <a16:creationId xmlns:a16="http://schemas.microsoft.com/office/drawing/2014/main" id="{B91EF8C7-8752-463A-ABAB-73809C13848D}"/>
              </a:ext>
            </a:extLst>
          </p:cNvPr>
          <p:cNvGrpSpPr>
            <a:grpSpLocks/>
          </p:cNvGrpSpPr>
          <p:nvPr/>
        </p:nvGrpSpPr>
        <p:grpSpPr bwMode="auto">
          <a:xfrm>
            <a:off x="1854202" y="2692400"/>
            <a:ext cx="4203701" cy="2438400"/>
            <a:chOff x="1920522" y="2580050"/>
            <a:chExt cx="2899021" cy="1681673"/>
          </a:xfrm>
        </p:grpSpPr>
        <p:pic>
          <p:nvPicPr>
            <p:cNvPr id="22588" name="그림 36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4B0ACC77-E9FD-4F04-88A9-9156C711A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2580050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화살표: 왼쪽 37">
              <a:extLst>
                <a:ext uri="{FF2B5EF4-FFF2-40B4-BE49-F238E27FC236}">
                  <a16:creationId xmlns:a16="http://schemas.microsoft.com/office/drawing/2014/main" id="{DA86CDB9-7B4C-4C4F-A36B-CF0256ECC8DA}"/>
                </a:ext>
              </a:extLst>
            </p:cNvPr>
            <p:cNvSpPr/>
            <p:nvPr/>
          </p:nvSpPr>
          <p:spPr>
            <a:xfrm>
              <a:off x="3158956" y="2989958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6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90" name="그림 38">
              <a:extLst>
                <a:ext uri="{FF2B5EF4-FFF2-40B4-BE49-F238E27FC236}">
                  <a16:creationId xmlns:a16="http://schemas.microsoft.com/office/drawing/2014/main" id="{231D4006-3D93-4867-B03F-02917CE01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2928222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화살표: 줄무늬가 있는 오른쪽 39">
              <a:extLst>
                <a:ext uri="{FF2B5EF4-FFF2-40B4-BE49-F238E27FC236}">
                  <a16:creationId xmlns:a16="http://schemas.microsoft.com/office/drawing/2014/main" id="{AF82A234-A658-49BF-81DF-2BA7960BF31A}"/>
                </a:ext>
              </a:extLst>
            </p:cNvPr>
            <p:cNvSpPr/>
            <p:nvPr/>
          </p:nvSpPr>
          <p:spPr>
            <a:xfrm>
              <a:off x="4110114" y="3165132"/>
              <a:ext cx="462442" cy="23473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60" dirty="0"/>
                <a:t>이동</a:t>
              </a:r>
            </a:p>
          </p:txBody>
        </p:sp>
        <p:sp>
          <p:nvSpPr>
            <p:cNvPr id="22592" name="TextBox 40">
              <a:extLst>
                <a:ext uri="{FF2B5EF4-FFF2-40B4-BE49-F238E27FC236}">
                  <a16:creationId xmlns:a16="http://schemas.microsoft.com/office/drawing/2014/main" id="{C4F527E3-AA57-4226-9B8A-1A0B39298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5495" y="2828331"/>
              <a:ext cx="572717" cy="267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960">
                  <a:latin typeface="맑은 고딕" panose="020B0503020000020004" pitchFamily="50" charset="-127"/>
                </a:rPr>
                <a:t>이동 속도 상승</a:t>
              </a: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F086BC8A-0E3A-4210-B58E-6B3317D92C1D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2992121"/>
          <a:ext cx="6296660" cy="1780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51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활용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513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이동 속도를 통해 공격을 회피하면서 몬스터를 공격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513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근거리 무기로 한번에 처치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561" name="그룹 42">
            <a:extLst>
              <a:ext uri="{FF2B5EF4-FFF2-40B4-BE49-F238E27FC236}">
                <a16:creationId xmlns:a16="http://schemas.microsoft.com/office/drawing/2014/main" id="{76167A28-45A6-46F8-9AD7-49F86BD6BCC7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5120640"/>
            <a:ext cx="2192020" cy="2509521"/>
            <a:chOff x="399570" y="859909"/>
            <a:chExt cx="2143845" cy="24526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21744D6-5D3A-4F55-BE60-C504EFA5CA66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8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0E0624C-F70C-46D0-939E-E5EFEFF540ED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33087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atin typeface="+mn-lt"/>
                </a:rPr>
                <a:t>룸 배치</a:t>
              </a:r>
              <a:endParaRPr lang="ko-KR" altLang="en-US" sz="1680" dirty="0">
                <a:latin typeface="+mn-lt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AEAD311-1B06-4523-B4EC-9937B33FDE65}"/>
                </a:ext>
              </a:extLst>
            </p:cNvPr>
            <p:cNvSpPr/>
            <p:nvPr/>
          </p:nvSpPr>
          <p:spPr>
            <a:xfrm>
              <a:off x="759775" y="1306741"/>
              <a:ext cx="1423435" cy="62308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759" dirty="0"/>
                <a:t>화약통</a:t>
              </a:r>
              <a:endParaRPr lang="ko-KR" altLang="en-US" sz="1600" dirty="0"/>
            </a:p>
          </p:txBody>
        </p:sp>
        <p:grpSp>
          <p:nvGrpSpPr>
            <p:cNvPr id="22584" name="그룹 46">
              <a:extLst>
                <a:ext uri="{FF2B5EF4-FFF2-40B4-BE49-F238E27FC236}">
                  <a16:creationId xmlns:a16="http://schemas.microsoft.com/office/drawing/2014/main" id="{546275A4-4CEE-48A9-A431-D990545FAF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27119C1-56D1-4EDA-9BF4-BC8AA769AACA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5A3E34D-F02A-4C0A-A888-FFA960364F93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258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121" dirty="0">
                    <a:latin typeface="+mn-lt"/>
                  </a:rPr>
                  <a:t>유저 경험</a:t>
                </a:r>
                <a:endParaRPr lang="ko-KR" altLang="en-US" sz="1680" dirty="0">
                  <a:latin typeface="+mn-l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F2DAF2-C7AF-4872-8370-7B94BA708DD6}"/>
                  </a:ext>
                </a:extLst>
              </p:cNvPr>
              <p:cNvSpPr txBox="1"/>
              <p:nvPr/>
            </p:nvSpPr>
            <p:spPr>
              <a:xfrm>
                <a:off x="2941009" y="1138589"/>
                <a:ext cx="1711598" cy="5955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latin typeface="+mn-lt"/>
                  </a:rPr>
                  <a:t>화약통을 건드리면 터진다</a:t>
                </a:r>
              </a:p>
            </p:txBody>
          </p:sp>
        </p:grpSp>
      </p:grpSp>
      <p:grpSp>
        <p:nvGrpSpPr>
          <p:cNvPr id="22562" name="그룹 50">
            <a:extLst>
              <a:ext uri="{FF2B5EF4-FFF2-40B4-BE49-F238E27FC236}">
                <a16:creationId xmlns:a16="http://schemas.microsoft.com/office/drawing/2014/main" id="{243C0927-FFEE-4F89-9347-0BDDE5AED70D}"/>
              </a:ext>
            </a:extLst>
          </p:cNvPr>
          <p:cNvGrpSpPr>
            <a:grpSpLocks/>
          </p:cNvGrpSpPr>
          <p:nvPr/>
        </p:nvGrpSpPr>
        <p:grpSpPr bwMode="auto">
          <a:xfrm>
            <a:off x="1854202" y="5234942"/>
            <a:ext cx="4203701" cy="2438400"/>
            <a:chOff x="1920522" y="4261723"/>
            <a:chExt cx="2899021" cy="1681673"/>
          </a:xfrm>
        </p:grpSpPr>
        <p:pic>
          <p:nvPicPr>
            <p:cNvPr id="22578" name="그림 51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EA43E361-948C-4F94-B7A0-35973EB04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4261723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화살표: 왼쪽 52">
              <a:extLst>
                <a:ext uri="{FF2B5EF4-FFF2-40B4-BE49-F238E27FC236}">
                  <a16:creationId xmlns:a16="http://schemas.microsoft.com/office/drawing/2014/main" id="{7F7CD11E-E379-498B-83B4-F14F7A263A23}"/>
                </a:ext>
              </a:extLst>
            </p:cNvPr>
            <p:cNvSpPr/>
            <p:nvPr/>
          </p:nvSpPr>
          <p:spPr>
            <a:xfrm rot="1449108">
              <a:off x="3236030" y="4536746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80" name="그림 53">
              <a:extLst>
                <a:ext uri="{FF2B5EF4-FFF2-40B4-BE49-F238E27FC236}">
                  <a16:creationId xmlns:a16="http://schemas.microsoft.com/office/drawing/2014/main" id="{3FBE8C11-3EBC-46C9-9D1B-2F3F4B3E9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4609895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3DE0229E-C2DA-4313-8C02-FDAEDB2E7761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5420360"/>
          <a:ext cx="6296660" cy="202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10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룸 구조물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유저 경험 활용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13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유저 경험을 통해 화약통을 근접무기로 공격하면 데미지를 받음을 암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105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원거리 무기로 화약통을 공격해 한번에 몬스터를 처치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C39CABD5-3255-4400-95EA-7DEB11DB2442}"/>
              </a:ext>
            </a:extLst>
          </p:cNvPr>
          <p:cNvSpPr/>
          <p:nvPr/>
        </p:nvSpPr>
        <p:spPr>
          <a:xfrm>
            <a:off x="-751840" y="9398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78E402D-FA2B-46CE-BE18-ADD3440D32BF}"/>
              </a:ext>
            </a:extLst>
          </p:cNvPr>
          <p:cNvSpPr/>
          <p:nvPr/>
        </p:nvSpPr>
        <p:spPr>
          <a:xfrm>
            <a:off x="-751840" y="265176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ED7DED7-EBCD-4E9D-9F52-413E7B3374B2}"/>
              </a:ext>
            </a:extLst>
          </p:cNvPr>
          <p:cNvSpPr/>
          <p:nvPr/>
        </p:nvSpPr>
        <p:spPr>
          <a:xfrm>
            <a:off x="-751840" y="516890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5EE3ADA-EBDC-402A-B295-E485A5182B52}"/>
              </a:ext>
            </a:extLst>
          </p:cNvPr>
          <p:cNvSpPr/>
          <p:nvPr/>
        </p:nvSpPr>
        <p:spPr>
          <a:xfrm>
            <a:off x="3253742" y="5554980"/>
            <a:ext cx="355600" cy="7696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759" dirty="0"/>
              <a:t>화약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텍스트 개체 틀 1">
            <a:extLst>
              <a:ext uri="{FF2B5EF4-FFF2-40B4-BE49-F238E27FC236}">
                <a16:creationId xmlns:a16="http://schemas.microsoft.com/office/drawing/2014/main" id="{6C5ABCB9-12D1-4B9D-8352-1F2C8B2B706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7.  </a:t>
            </a:r>
            <a:r>
              <a:rPr lang="ko-KR" altLang="en-US"/>
              <a:t>플레이 흐름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29D56B-C7BB-49E6-887B-F3F34A71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FF5486-BD9C-45D7-8B56-3ECA45A6A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D4930C-C3C2-43FA-9BCC-D22755605F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20DC44-6080-4D58-92B5-C2D907F4F3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2B65D5D2-9B30-42DB-BD10-E386354F39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3559" name="그룹 7">
            <a:extLst>
              <a:ext uri="{FF2B5EF4-FFF2-40B4-BE49-F238E27FC236}">
                <a16:creationId xmlns:a16="http://schemas.microsoft.com/office/drawing/2014/main" id="{A4E2A88B-20EF-42B3-ACF0-DDF7117DB945}"/>
              </a:ext>
            </a:extLst>
          </p:cNvPr>
          <p:cNvGrpSpPr>
            <a:grpSpLocks/>
          </p:cNvGrpSpPr>
          <p:nvPr/>
        </p:nvGrpSpPr>
        <p:grpSpPr bwMode="auto">
          <a:xfrm>
            <a:off x="-787399" y="-76200"/>
            <a:ext cx="7408402" cy="7821006"/>
            <a:chOff x="292100" y="985837"/>
            <a:chExt cx="4630312" cy="4888845"/>
          </a:xfrm>
        </p:grpSpPr>
        <p:grpSp>
          <p:nvGrpSpPr>
            <p:cNvPr id="23579" name="그룹 8">
              <a:extLst>
                <a:ext uri="{FF2B5EF4-FFF2-40B4-BE49-F238E27FC236}">
                  <a16:creationId xmlns:a16="http://schemas.microsoft.com/office/drawing/2014/main" id="{B2D17562-D32E-4A89-B224-7082316F8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23583" name="내용 개체 틀 79">
                <a:extLst>
                  <a:ext uri="{FF2B5EF4-FFF2-40B4-BE49-F238E27FC236}">
                    <a16:creationId xmlns:a16="http://schemas.microsoft.com/office/drawing/2014/main" id="{B593C37A-AC44-45E7-98B2-092E783D1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031" y="985837"/>
                <a:ext cx="4094969" cy="4351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05440BCD-B860-45F8-81DA-9B8E717625AF}"/>
                  </a:ext>
                </a:extLst>
              </p:cNvPr>
              <p:cNvCxnSpPr/>
              <p:nvPr/>
            </p:nvCxnSpPr>
            <p:spPr>
              <a:xfrm>
                <a:off x="1925659" y="4086679"/>
                <a:ext cx="373067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85" name="TextBox 14">
                <a:extLst>
                  <a:ext uri="{FF2B5EF4-FFF2-40B4-BE49-F238E27FC236}">
                    <a16:creationId xmlns:a16="http://schemas.microsoft.com/office/drawing/2014/main" id="{C46EA259-7B79-484D-83CA-9DAB23350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8961" y="3757658"/>
                <a:ext cx="397951" cy="226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759" b="1">
                    <a:latin typeface="맑은 고딕" panose="020B0503020000020004" pitchFamily="50" charset="-127"/>
                  </a:rPr>
                  <a:t>대량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5BDD8-43D1-49FA-B6E3-0B781A88BC2A}"/>
                </a:ext>
              </a:extLst>
            </p:cNvPr>
            <p:cNvSpPr txBox="1"/>
            <p:nvPr/>
          </p:nvSpPr>
          <p:spPr>
            <a:xfrm>
              <a:off x="2346352" y="5655359"/>
              <a:ext cx="2381693" cy="219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dirty="0">
                  <a:latin typeface="+mn-lt"/>
                </a:rPr>
                <a:t>2) </a:t>
              </a:r>
              <a:r>
                <a:rPr lang="ko-KR" altLang="en-US" sz="1680" dirty="0">
                  <a:latin typeface="+mn-lt"/>
                </a:rPr>
                <a:t>축적된 제화 </a:t>
              </a:r>
              <a:r>
                <a:rPr lang="en-US" altLang="ko-KR" sz="1680" dirty="0">
                  <a:latin typeface="+mn-lt"/>
                </a:rPr>
                <a:t>+ </a:t>
              </a:r>
              <a:r>
                <a:rPr lang="ko-KR" altLang="en-US" sz="1680" dirty="0">
                  <a:latin typeface="+mn-lt"/>
                </a:rPr>
                <a:t>보스 클리어 보상 재화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974F21-C4FA-46F0-A99D-20E53890EDAE}"/>
                </a:ext>
              </a:extLst>
            </p:cNvPr>
            <p:cNvSpPr txBox="1"/>
            <p:nvPr/>
          </p:nvSpPr>
          <p:spPr>
            <a:xfrm>
              <a:off x="2346352" y="5401322"/>
              <a:ext cx="2576060" cy="219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dirty="0">
                  <a:latin typeface="+mn-lt"/>
                </a:rPr>
                <a:t>1) </a:t>
              </a:r>
              <a:r>
                <a:rPr lang="ko-KR" altLang="en-US" sz="1680" dirty="0">
                  <a:latin typeface="+mn-lt"/>
                </a:rPr>
                <a:t>축적된 재화 </a:t>
              </a:r>
              <a:r>
                <a:rPr lang="en-US" altLang="ko-KR" sz="1680" dirty="0">
                  <a:latin typeface="+mn-lt"/>
                </a:rPr>
                <a:t>/ (</a:t>
              </a:r>
              <a:r>
                <a:rPr lang="ko-KR" altLang="en-US" sz="1680" dirty="0">
                  <a:latin typeface="+mn-lt"/>
                </a:rPr>
                <a:t>전체 룸 개수 </a:t>
              </a:r>
              <a:r>
                <a:rPr lang="en-US" altLang="ko-KR" sz="1680" dirty="0">
                  <a:latin typeface="+mn-lt"/>
                </a:rPr>
                <a:t>– </a:t>
              </a:r>
              <a:r>
                <a:rPr lang="ko-KR" altLang="en-US" sz="1680" dirty="0">
                  <a:latin typeface="+mn-lt"/>
                </a:rPr>
                <a:t>클리어 룸</a:t>
              </a:r>
              <a:r>
                <a:rPr lang="en-US" altLang="ko-KR" sz="1680" dirty="0">
                  <a:latin typeface="+mn-lt"/>
                </a:rPr>
                <a:t>)</a:t>
              </a:r>
              <a:endParaRPr lang="ko-KR" altLang="en-US" sz="1680" dirty="0">
                <a:latin typeface="+mn-lt"/>
              </a:endParaRPr>
            </a:p>
          </p:txBody>
        </p:sp>
        <p:sp>
          <p:nvSpPr>
            <p:cNvPr id="23582" name="TextBox 11">
              <a:extLst>
                <a:ext uri="{FF2B5EF4-FFF2-40B4-BE49-F238E27FC236}">
                  <a16:creationId xmlns:a16="http://schemas.microsoft.com/office/drawing/2014/main" id="{58B83553-471E-4F87-B3EB-1EC47CD63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100" y="2031478"/>
              <a:ext cx="1357762" cy="24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920">
                  <a:latin typeface="맑은 고딕" panose="020B0503020000020004" pitchFamily="50" charset="-127"/>
                </a:rPr>
                <a:t>휘발 성 스텟 소멸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2AEC0894-CC64-4E85-A13E-26CD0DF0792D}"/>
              </a:ext>
            </a:extLst>
          </p:cNvPr>
          <p:cNvGraphicFramePr>
            <a:graphicFrameLocks noGrp="1"/>
          </p:cNvGraphicFramePr>
          <p:nvPr/>
        </p:nvGraphicFramePr>
        <p:xfrm>
          <a:off x="6804660" y="1226822"/>
          <a:ext cx="5849618" cy="555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3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 클리어 시 유저 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06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챕터를 클리어한 경우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두 가지 선택지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를 유저가 고르도록 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미래로 돌아갈지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과거로 돌아 갈지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89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미래로 가는 경우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플레이 기록이 사라짐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 성장치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무기 수집 완성도 등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616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과거로 갈 경우 캐릭터 육성 정도와 획득 무기는 남겨두고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재화만 사라지고 다시 플레이를 시작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11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 err="1">
                          <a:solidFill>
                            <a:srgbClr val="C00000"/>
                          </a:solidFill>
                        </a:rPr>
                        <a:t>회차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 플레이에 대한 유저의 선택을 게임에 반영하기 위한 장치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엔딩은 보았지만 다른 컨텐츠를 완성하기 위해 과거로 갈 수 있고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다시 처음부터 플레이하기 위해 미래로 갈 수 있음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제목 2">
            <a:extLst>
              <a:ext uri="{FF2B5EF4-FFF2-40B4-BE49-F238E27FC236}">
                <a16:creationId xmlns:a16="http://schemas.microsoft.com/office/drawing/2014/main" id="{CCC143EB-7A53-4FDF-AAD8-940041187026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C1831-AE9B-4D4F-AC55-D1F05AF0A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57325"/>
            <a:ext cx="5367237" cy="4351338"/>
          </a:xfrm>
        </p:spPr>
        <p:txBody>
          <a:bodyPr anchor="ctr"/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/>
              <a:t>19</a:t>
            </a:r>
            <a:r>
              <a:rPr lang="ko-KR" altLang="en-US" sz="1600" dirty="0"/>
              <a:t>년도 설문조사 결과</a:t>
            </a:r>
            <a:endParaRPr lang="en-US" altLang="ko-KR" sz="16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응답자 중 </a:t>
            </a:r>
            <a:r>
              <a:rPr lang="en-US" altLang="ko-KR" sz="1200" dirty="0"/>
              <a:t>90%</a:t>
            </a:r>
            <a:r>
              <a:rPr lang="ko-KR" altLang="en-US" sz="1200" dirty="0"/>
              <a:t>가 모바일 게임을 플레이 한다고 답</a:t>
            </a: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다음으로 </a:t>
            </a:r>
            <a:r>
              <a:rPr lang="en-US" altLang="ko-KR" sz="1200" dirty="0"/>
              <a:t>PC, </a:t>
            </a:r>
            <a:r>
              <a:rPr lang="ko-KR" altLang="en-US" sz="1200" dirty="0"/>
              <a:t>콘솔</a:t>
            </a:r>
            <a:r>
              <a:rPr lang="en-US" altLang="ko-KR" sz="1200" dirty="0"/>
              <a:t>, </a:t>
            </a:r>
            <a:r>
              <a:rPr lang="ko-KR" altLang="en-US" sz="1200" dirty="0"/>
              <a:t>아케이드 순 </a:t>
            </a:r>
            <a:r>
              <a:rPr lang="en-US" altLang="ko-KR" sz="1200" dirty="0"/>
              <a:t>( </a:t>
            </a:r>
            <a:r>
              <a:rPr lang="ko-KR" altLang="en-US" sz="1200" dirty="0"/>
              <a:t>복수 응답 가능 </a:t>
            </a:r>
            <a:r>
              <a:rPr lang="en-US" altLang="ko-KR" sz="1200" dirty="0"/>
              <a:t>)</a:t>
            </a: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게임이 아닌 인터넷 접속 플랫폼으로 </a:t>
            </a:r>
            <a:r>
              <a:rPr lang="en-US" altLang="ko-KR" sz="1200" dirty="0"/>
              <a:t>97%</a:t>
            </a:r>
            <a:r>
              <a:rPr lang="ko-KR" altLang="en-US" sz="1200" dirty="0"/>
              <a:t>가 스마트폰을 이용한다고 함</a:t>
            </a: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응답자 중 </a:t>
            </a:r>
            <a:r>
              <a:rPr lang="en-US" altLang="ko-KR" sz="1200" dirty="0">
                <a:latin typeface="맑은 고딕" panose="020B0503020000020004" pitchFamily="50" charset="-127"/>
              </a:rPr>
              <a:t>24.1%</a:t>
            </a:r>
            <a:r>
              <a:rPr lang="ko-KR" altLang="en-US" sz="1200" dirty="0">
                <a:latin typeface="맑은 고딕" panose="020B0503020000020004" pitchFamily="50" charset="-127"/>
              </a:rPr>
              <a:t>가 퍼즐장르</a:t>
            </a:r>
            <a:r>
              <a:rPr lang="en-US" altLang="ko-KR" sz="1200" dirty="0">
                <a:latin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</a:rPr>
              <a:t>15.7%</a:t>
            </a:r>
            <a:r>
              <a:rPr lang="ko-KR" altLang="en-US" sz="1200" dirty="0">
                <a:latin typeface="맑은 고딕" panose="020B0503020000020004" pitchFamily="50" charset="-127"/>
              </a:rPr>
              <a:t>가 </a:t>
            </a:r>
            <a:r>
              <a:rPr lang="en-US" altLang="ko-KR" sz="1200" dirty="0">
                <a:latin typeface="맑은 고딕" panose="020B0503020000020004" pitchFamily="50" charset="-127"/>
              </a:rPr>
              <a:t>RPG </a:t>
            </a:r>
            <a:r>
              <a:rPr lang="ko-KR" altLang="en-US" sz="1200" dirty="0">
                <a:latin typeface="맑은 고딕" panose="020B0503020000020004" pitchFamily="50" charset="-127"/>
              </a:rPr>
              <a:t>게임을 이용한다 응답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한판 한판이 짧아 </a:t>
            </a:r>
            <a:r>
              <a:rPr lang="en-US" altLang="ko-KR" sz="1200" dirty="0">
                <a:latin typeface="맑은 고딕" panose="020B0503020000020004" pitchFamily="50" charset="-127"/>
              </a:rPr>
              <a:t>40~50</a:t>
            </a:r>
            <a:r>
              <a:rPr lang="ko-KR" altLang="en-US" sz="1200" dirty="0">
                <a:latin typeface="맑은 고딕" panose="020B0503020000020004" pitchFamily="50" charset="-127"/>
              </a:rPr>
              <a:t>대 성인에서 높은 선호도를 보인다 생각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기존 인기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  <a:r>
              <a:rPr lang="ko-KR" altLang="en-US" sz="1200" dirty="0">
                <a:latin typeface="맑은 고딕" panose="020B0503020000020004" pitchFamily="50" charset="-127"/>
              </a:rPr>
              <a:t>를 활용</a:t>
            </a: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</a:rPr>
              <a:t>해당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  <a:r>
              <a:rPr lang="ko-KR" altLang="en-US" sz="1200" dirty="0">
                <a:latin typeface="맑은 고딕" panose="020B0503020000020004" pitchFamily="50" charset="-127"/>
              </a:rPr>
              <a:t>를 알고 있던 </a:t>
            </a:r>
            <a:r>
              <a:rPr lang="en-US" altLang="ko-KR" sz="1200" dirty="0">
                <a:latin typeface="맑은 고딕" panose="020B0503020000020004" pitchFamily="50" charset="-127"/>
              </a:rPr>
              <a:t>30 ~ 50 </a:t>
            </a:r>
            <a:r>
              <a:rPr lang="ko-KR" altLang="en-US" sz="1200" dirty="0">
                <a:latin typeface="맑은 고딕" panose="020B0503020000020004" pitchFamily="50" charset="-127"/>
              </a:rPr>
              <a:t>대에 높은 충성도를 보인다 판단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7AB0DD4-70AC-4B75-B4FF-54EDE1A8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시장 조사 자료</a:t>
            </a:r>
          </a:p>
        </p:txBody>
      </p:sp>
      <p:graphicFrame>
        <p:nvGraphicFramePr>
          <p:cNvPr id="6" name="Google Shape;141;p8">
            <a:extLst>
              <a:ext uri="{FF2B5EF4-FFF2-40B4-BE49-F238E27FC236}">
                <a16:creationId xmlns:a16="http://schemas.microsoft.com/office/drawing/2014/main" id="{02C16677-7F4E-402D-A115-DE130CDB91E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1265760"/>
              </p:ext>
            </p:extLst>
          </p:nvPr>
        </p:nvGraphicFramePr>
        <p:xfrm>
          <a:off x="1445318" y="1404938"/>
          <a:ext cx="3586363" cy="217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1" name="Chart" r:id="rId3" imgW="4389500" imgH="2664183" progId="Excel.Chart.8">
                  <p:embed/>
                </p:oleObj>
              </mc:Choice>
              <mc:Fallback>
                <p:oleObj name="Chart" r:id="rId3" imgW="4389500" imgH="2664183" progId="Excel.Chart.8">
                  <p:embed/>
                  <p:pic>
                    <p:nvPicPr>
                      <p:cNvPr id="4" name="Google Shape;141;p8">
                        <a:extLst>
                          <a:ext uri="{FF2B5EF4-FFF2-40B4-BE49-F238E27FC236}">
                            <a16:creationId xmlns:a16="http://schemas.microsoft.com/office/drawing/2014/main" id="{056B0F02-3F92-4DAC-9885-C9C06968F74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5318" y="1404938"/>
                        <a:ext cx="3586363" cy="217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11">
            <a:extLst>
              <a:ext uri="{FF2B5EF4-FFF2-40B4-BE49-F238E27FC236}">
                <a16:creationId xmlns:a16="http://schemas.microsoft.com/office/drawing/2014/main" id="{A7577459-98A0-400F-A534-5B2091B1FC98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6"/>
          <a:stretch>
            <a:fillRect/>
          </a:stretch>
        </p:blipFill>
        <p:spPr bwMode="auto">
          <a:xfrm>
            <a:off x="652563" y="3717925"/>
            <a:ext cx="5171874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4">
            <a:extLst>
              <a:ext uri="{FF2B5EF4-FFF2-40B4-BE49-F238E27FC236}">
                <a16:creationId xmlns:a16="http://schemas.microsoft.com/office/drawing/2014/main" id="{49BD9499-6BB7-413E-A569-533E02EFA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436" y="3030057"/>
            <a:ext cx="441980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2240" b="1" dirty="0">
                <a:latin typeface="맑은 고딕" panose="020B0503020000020004" pitchFamily="50" charset="-127"/>
              </a:rPr>
              <a:t>모바일 플랫폼으로 출시 계획 중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1C678FBB-645D-4C72-BB24-5451756A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436" y="5001732"/>
            <a:ext cx="489685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1920" b="1" dirty="0">
                <a:latin typeface="맑은 고딕" panose="020B0503020000020004" pitchFamily="50" charset="-127"/>
              </a:rPr>
              <a:t>퍼즐게임 처럼 플레이 시간이 짧은 </a:t>
            </a:r>
            <a:endParaRPr lang="en-US" altLang="ko-KR" sz="1920" b="1" dirty="0">
              <a:latin typeface="맑은 고딕" panose="020B0503020000020004" pitchFamily="50" charset="-127"/>
            </a:endParaRPr>
          </a:p>
          <a:p>
            <a:pPr eaLnBrk="1" hangingPunct="1"/>
            <a:r>
              <a:rPr lang="ko-KR" altLang="en-US" sz="1920" b="1" dirty="0">
                <a:latin typeface="맑은 고딕" panose="020B0503020000020004" pitchFamily="50" charset="-127"/>
              </a:rPr>
              <a:t>대신 몰입감은 잃지 않는 </a:t>
            </a:r>
            <a:r>
              <a:rPr lang="en-US" altLang="ko-KR" sz="1920" b="1" dirty="0">
                <a:latin typeface="맑은 고딕" panose="020B0503020000020004" pitchFamily="50" charset="-127"/>
              </a:rPr>
              <a:t>RPG </a:t>
            </a:r>
            <a:r>
              <a:rPr lang="ko-KR" altLang="en-US" sz="1920" b="1" dirty="0">
                <a:latin typeface="맑은 고딕" panose="020B0503020000020004" pitchFamily="50" charset="-127"/>
              </a:rPr>
              <a:t>게임을 목표</a:t>
            </a:r>
            <a:endParaRPr lang="ko-KR" altLang="en-US" sz="2240" b="1" dirty="0">
              <a:latin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616D1D-17A5-41FD-8D3E-5DF3DC260F48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C61A30-92FA-466B-8645-161829B8525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9B01C2-90D6-466F-A535-19AD0621DDA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3C73F-6D9B-42F8-932C-76E1CBFCD0C7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935394-5ED8-4D21-B46F-F3811D5A2722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24F87F-CF74-4C0D-B90A-4458EC228178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C7E011-E398-4C9B-BABE-53CC220F6689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43474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텍스트 개체 틀 1">
            <a:extLst>
              <a:ext uri="{FF2B5EF4-FFF2-40B4-BE49-F238E27FC236}">
                <a16:creationId xmlns:a16="http://schemas.microsoft.com/office/drawing/2014/main" id="{98EA2293-09BA-4E4B-8D5A-8017745A642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8.  </a:t>
            </a:r>
            <a:r>
              <a:rPr lang="ko-KR" altLang="en-US"/>
              <a:t>던전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89637B-2BF8-4AEC-ADAA-0EDBD9BF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20A40-3C86-4735-A73D-C7EBF4641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08E043-7B29-45A8-A974-4E43FB389E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94E90A-2F05-481C-BA2B-46096B53CB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EB9B0C79-FE31-4D4B-919B-CF4A7DE1B2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4583" name="그룹 7">
            <a:extLst>
              <a:ext uri="{FF2B5EF4-FFF2-40B4-BE49-F238E27FC236}">
                <a16:creationId xmlns:a16="http://schemas.microsoft.com/office/drawing/2014/main" id="{2D96290B-8D63-47DF-9D4D-230EC5BA0CF4}"/>
              </a:ext>
            </a:extLst>
          </p:cNvPr>
          <p:cNvGrpSpPr>
            <a:grpSpLocks/>
          </p:cNvGrpSpPr>
          <p:nvPr/>
        </p:nvGrpSpPr>
        <p:grpSpPr bwMode="auto">
          <a:xfrm>
            <a:off x="7477760" y="528322"/>
            <a:ext cx="4249421" cy="4384039"/>
            <a:chOff x="1124125" y="2692866"/>
            <a:chExt cx="2439691" cy="2516697"/>
          </a:xfrm>
        </p:grpSpPr>
        <p:grpSp>
          <p:nvGrpSpPr>
            <p:cNvPr id="24602" name="그룹 8">
              <a:extLst>
                <a:ext uri="{FF2B5EF4-FFF2-40B4-BE49-F238E27FC236}">
                  <a16:creationId xmlns:a16="http://schemas.microsoft.com/office/drawing/2014/main" id="{ED70EF09-8EA8-4655-8167-12955E9639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8918" y="2820988"/>
              <a:ext cx="2152651" cy="2290642"/>
              <a:chOff x="685799" y="1142081"/>
              <a:chExt cx="2152651" cy="2290642"/>
            </a:xfrm>
          </p:grpSpPr>
          <p:pic>
            <p:nvPicPr>
              <p:cNvPr id="24604" name="그림 10" descr="모니터, 시계, 검은색, 탑재이(가) 표시된 사진&#10;&#10;자동 생성된 설명">
                <a:extLst>
                  <a:ext uri="{FF2B5EF4-FFF2-40B4-BE49-F238E27FC236}">
                    <a16:creationId xmlns:a16="http://schemas.microsoft.com/office/drawing/2014/main" id="{5B90A543-5F5C-49A3-A8C8-30B1FE61A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48" r="29747"/>
              <a:stretch>
                <a:fillRect/>
              </a:stretch>
            </p:blipFill>
            <p:spPr bwMode="auto">
              <a:xfrm>
                <a:off x="685799" y="1142081"/>
                <a:ext cx="2152651" cy="229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26FEC7C6-9172-428A-93F4-0898C4A1C9E6}"/>
                  </a:ext>
                </a:extLst>
              </p:cNvPr>
              <p:cNvCxnSpPr/>
              <p:nvPr/>
            </p:nvCxnSpPr>
            <p:spPr>
              <a:xfrm>
                <a:off x="1757414" y="1305581"/>
                <a:ext cx="0" cy="103526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D50BDFFB-409F-48D8-805E-568E790C2A78}"/>
                  </a:ext>
                </a:extLst>
              </p:cNvPr>
              <p:cNvCxnSpPr/>
              <p:nvPr/>
            </p:nvCxnSpPr>
            <p:spPr>
              <a:xfrm flipH="1">
                <a:off x="1128898" y="1581164"/>
                <a:ext cx="628516" cy="12393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58ABD7C0-F784-4675-9A6C-5CDC3D4F52FE}"/>
                  </a:ext>
                </a:extLst>
              </p:cNvPr>
              <p:cNvCxnSpPr/>
              <p:nvPr/>
            </p:nvCxnSpPr>
            <p:spPr>
              <a:xfrm>
                <a:off x="1366597" y="1795506"/>
                <a:ext cx="977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곱하기 기호 14">
                <a:extLst>
                  <a:ext uri="{FF2B5EF4-FFF2-40B4-BE49-F238E27FC236}">
                    <a16:creationId xmlns:a16="http://schemas.microsoft.com/office/drawing/2014/main" id="{95867A43-4994-4333-93AE-A0DDDBC7676E}"/>
                  </a:ext>
                </a:extLst>
              </p:cNvPr>
              <p:cNvSpPr/>
              <p:nvPr/>
            </p:nvSpPr>
            <p:spPr>
              <a:xfrm>
                <a:off x="1366597" y="1696355"/>
                <a:ext cx="75830" cy="207052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6835968C-E7BA-442A-80E0-2CF4AA5ABBC2}"/>
                  </a:ext>
                </a:extLst>
              </p:cNvPr>
              <p:cNvCxnSpPr/>
              <p:nvPr/>
            </p:nvCxnSpPr>
            <p:spPr>
              <a:xfrm>
                <a:off x="1128898" y="1847998"/>
                <a:ext cx="559977" cy="13997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4C526AA9-38E5-4765-A893-3EA194822D8A}"/>
                  </a:ext>
                </a:extLst>
              </p:cNvPr>
              <p:cNvCxnSpPr/>
              <p:nvPr/>
            </p:nvCxnSpPr>
            <p:spPr>
              <a:xfrm>
                <a:off x="1757414" y="3104889"/>
                <a:ext cx="0" cy="126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097C7E-C3B4-474D-986C-BA5B35EB1A4A}"/>
                </a:ext>
              </a:extLst>
            </p:cNvPr>
            <p:cNvSpPr/>
            <p:nvPr/>
          </p:nvSpPr>
          <p:spPr>
            <a:xfrm>
              <a:off x="1124125" y="2692866"/>
              <a:ext cx="2439691" cy="25166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aphicFrame>
        <p:nvGraphicFramePr>
          <p:cNvPr id="18" name="표 29">
            <a:extLst>
              <a:ext uri="{FF2B5EF4-FFF2-40B4-BE49-F238E27FC236}">
                <a16:creationId xmlns:a16="http://schemas.microsoft.com/office/drawing/2014/main" id="{81CC9761-7BF8-4C0F-8DD3-FD6AEFA626AE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161282"/>
          <a:ext cx="13731240" cy="229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5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29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게임 내부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7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챕터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챕터는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4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스테이지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다수의 룸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으로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사망 시 해당 스테이지의 처음으로 이동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5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종의 룸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랜덤으로 배치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되는 룸들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유저가 플레이 했던 룸을 기준으로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다음 룸들 중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유저가 원하는 룸을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선택해 진행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일정 룸을 진행하면 고정적으로 스테이지 보스 룸이 등장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7E82DA-674B-4C68-B568-A0CBD941DE39}"/>
              </a:ext>
            </a:extLst>
          </p:cNvPr>
          <p:cNvSpPr/>
          <p:nvPr/>
        </p:nvSpPr>
        <p:spPr>
          <a:xfrm>
            <a:off x="835661" y="739143"/>
            <a:ext cx="1270000" cy="39954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챕터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037591-FFBB-412C-AFBC-D8E578E13771}"/>
              </a:ext>
            </a:extLst>
          </p:cNvPr>
          <p:cNvSpPr/>
          <p:nvPr/>
        </p:nvSpPr>
        <p:spPr>
          <a:xfrm>
            <a:off x="2105662" y="739143"/>
            <a:ext cx="2608579" cy="98805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1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842576-900D-4F2B-97E0-EF8F30D9E60A}"/>
              </a:ext>
            </a:extLst>
          </p:cNvPr>
          <p:cNvSpPr/>
          <p:nvPr/>
        </p:nvSpPr>
        <p:spPr>
          <a:xfrm>
            <a:off x="2105662" y="1714501"/>
            <a:ext cx="2608579" cy="10058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2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9D938E-75F6-4E7C-AF43-01A4D05EBFCF}"/>
              </a:ext>
            </a:extLst>
          </p:cNvPr>
          <p:cNvSpPr/>
          <p:nvPr/>
        </p:nvSpPr>
        <p:spPr>
          <a:xfrm>
            <a:off x="2105662" y="2720343"/>
            <a:ext cx="2608579" cy="10083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3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D45F90-D325-46A6-8845-5A1827B7180F}"/>
              </a:ext>
            </a:extLst>
          </p:cNvPr>
          <p:cNvSpPr/>
          <p:nvPr/>
        </p:nvSpPr>
        <p:spPr>
          <a:xfrm>
            <a:off x="2105662" y="3723641"/>
            <a:ext cx="2608579" cy="1010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4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1FBB7AAE-D5B2-474B-9839-C749E0C7B2AF}"/>
              </a:ext>
            </a:extLst>
          </p:cNvPr>
          <p:cNvSpPr/>
          <p:nvPr/>
        </p:nvSpPr>
        <p:spPr>
          <a:xfrm>
            <a:off x="25400" y="739143"/>
            <a:ext cx="698501" cy="39954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4598" name="TextBox 24">
            <a:extLst>
              <a:ext uri="{FF2B5EF4-FFF2-40B4-BE49-F238E27FC236}">
                <a16:creationId xmlns:a16="http://schemas.microsoft.com/office/drawing/2014/main" id="{160C3BCF-AC3F-44AC-8771-F94834931EF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864358" y="2341802"/>
            <a:ext cx="364236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2240">
                <a:latin typeface="맑은 고딕" panose="020B0503020000020004" pitchFamily="50" charset="-127"/>
              </a:rPr>
              <a:t>기본 챕터 진행 흐름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6B20759-255A-4DC5-8E8A-F8CBCFD92C4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714242" y="1234443"/>
            <a:ext cx="2763520" cy="2489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2">
            <a:extLst>
              <a:ext uri="{FF2B5EF4-FFF2-40B4-BE49-F238E27FC236}">
                <a16:creationId xmlns:a16="http://schemas.microsoft.com/office/drawing/2014/main" id="{8C1377B7-B1FF-4F8E-B12F-1F4DB2C2BAE3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텍스트 개체 틀 1">
            <a:extLst>
              <a:ext uri="{FF2B5EF4-FFF2-40B4-BE49-F238E27FC236}">
                <a16:creationId xmlns:a16="http://schemas.microsoft.com/office/drawing/2014/main" id="{C5398F39-1800-4D33-A117-64554FEC6D0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11. </a:t>
            </a:r>
            <a:r>
              <a:rPr lang="ko-KR" altLang="en-US"/>
              <a:t>스토리텔링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425BC8-CD4D-41CD-AA9F-23ECFB2C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BA7080-09B4-4B3A-AB94-0E4F2A5417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2399A3-9DCB-48F5-BB94-F1EE18B211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A1A9B62-E0CB-48E4-8621-E8B89F44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4B8E3430-319F-403F-A3B4-2210A0393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E0896BFA-B1EB-451F-9CD6-4CD1B9292653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28320"/>
          <a:ext cx="13731244" cy="6642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2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66716"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16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텍스트와 함께 사용되어 게임 내 스토리를 보다 정확하게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텍스트를 활용한 캐릭터 대사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</a:t>
                      </a:r>
                      <a:r>
                        <a:rPr lang="en-US" altLang="ko-KR" sz="1300" dirty="0"/>
                        <a:t>BGM, </a:t>
                      </a:r>
                      <a:r>
                        <a:rPr lang="ko-KR" altLang="en-US" sz="1300" dirty="0"/>
                        <a:t>공간 효과음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타격음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정리 상호작용 음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3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말 풍선을 이용해 캐릭터의 대사를 표현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주 스토리 전달 방식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아래에 텍스트 칸을 통해 스토리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플레이 중에 화면에 짧은 글로 유저에게 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몬스터와 캐릭터 소리 연출 다르게</a:t>
                      </a:r>
                      <a:endParaRPr lang="en-US" altLang="ko-KR" sz="13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300" dirty="0"/>
                        <a:t>캐릭터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기합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몬스터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포효</a:t>
                      </a:r>
                      <a:endParaRPr lang="en-US" altLang="ko-KR" sz="13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300" dirty="0"/>
                        <a:t>장소에 맞는 소리 연출 </a:t>
                      </a:r>
                      <a:br>
                        <a:rPr lang="en-US" altLang="ko-KR" sz="1300" dirty="0"/>
                      </a:br>
                      <a:r>
                        <a:rPr lang="en-US" altLang="ko-KR" sz="1300" dirty="0"/>
                        <a:t>- </a:t>
                      </a:r>
                      <a:r>
                        <a:rPr lang="ko-KR" altLang="en-US" sz="1300" dirty="0"/>
                        <a:t>실험실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물방울 소리 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공장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증기 소리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일반 공격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스킬 공격 </a:t>
                      </a:r>
                      <a:r>
                        <a:rPr lang="ko-KR" altLang="en-US" sz="1300" dirty="0" err="1"/>
                        <a:t>타격음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체력이 일정 치수 이하로 내려갈 시 경고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사망 시 피드백 효과 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788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가장 보편화된 스토리텔링 방식으로 유저 또한 거부감 없이 받아 들일 수 있음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적절한 </a:t>
                      </a:r>
                      <a:r>
                        <a:rPr lang="ko-KR" altLang="en-US" sz="1400" dirty="0" err="1"/>
                        <a:t>스킵</a:t>
                      </a:r>
                      <a:r>
                        <a:rPr lang="ko-KR" altLang="en-US" sz="1400" dirty="0"/>
                        <a:t> 버튼이 필요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680" name="그림 8">
            <a:extLst>
              <a:ext uri="{FF2B5EF4-FFF2-40B4-BE49-F238E27FC236}">
                <a16:creationId xmlns:a16="http://schemas.microsoft.com/office/drawing/2014/main" id="{B09487F9-72E3-4E43-9FE7-D4F25D81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62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1" name="그림 9">
            <a:extLst>
              <a:ext uri="{FF2B5EF4-FFF2-40B4-BE49-F238E27FC236}">
                <a16:creationId xmlns:a16="http://schemas.microsoft.com/office/drawing/2014/main" id="{F52EC2AF-C846-43D3-9D1B-DF7742909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420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00BC32A6-82F4-4520-8D91-5C7D364F68AF}"/>
              </a:ext>
            </a:extLst>
          </p:cNvPr>
          <p:cNvSpPr/>
          <p:nvPr/>
        </p:nvSpPr>
        <p:spPr>
          <a:xfrm>
            <a:off x="3053080" y="764542"/>
            <a:ext cx="2702561" cy="1470659"/>
          </a:xfrm>
          <a:prstGeom prst="wedgeRectCallout">
            <a:avLst>
              <a:gd name="adj1" fmla="val -20081"/>
              <a:gd name="adj2" fmla="val 7734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대사</a:t>
            </a:r>
          </a:p>
        </p:txBody>
      </p:sp>
      <p:pic>
        <p:nvPicPr>
          <p:cNvPr id="27683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F5DA753B-BE7E-47FD-972E-347B81F1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1" y="683262"/>
            <a:ext cx="1788161" cy="15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59D5AF75-5A8E-40F8-914B-A096CB753C6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617393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텍스트 개체 틀 1">
            <a:extLst>
              <a:ext uri="{FF2B5EF4-FFF2-40B4-BE49-F238E27FC236}">
                <a16:creationId xmlns:a16="http://schemas.microsoft.com/office/drawing/2014/main" id="{02BA0DA3-12FD-4055-B718-7BA5E0FC34F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9EFF0BD-3DCC-4363-90BF-861F113B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554472-F9F3-48CC-AAB9-4DE24035E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E37F39-695C-42EA-914A-DADE791138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C0A559-C7DC-4343-B0F7-EE6558E229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9C143212-D221-40CB-A7CC-92CBA2F81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061C9761-45C7-46AA-B739-895D625D7A18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9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8693" name="그룹 8">
            <a:extLst>
              <a:ext uri="{FF2B5EF4-FFF2-40B4-BE49-F238E27FC236}">
                <a16:creationId xmlns:a16="http://schemas.microsoft.com/office/drawing/2014/main" id="{04296FCD-5EA6-44A7-B649-81DD307233A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869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4A73A2A9-7B09-452B-B5F1-9C3976984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8EDA2A-A38A-462D-8E3B-83BBF61FED10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8701" name="그룹 11">
              <a:extLst>
                <a:ext uri="{FF2B5EF4-FFF2-40B4-BE49-F238E27FC236}">
                  <a16:creationId xmlns:a16="http://schemas.microsoft.com/office/drawing/2014/main" id="{37338CE3-602E-4583-932B-C4983636A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E15FE571-AD89-4F9C-BF05-C3C9F91453F8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3FF68391-15B3-4EF0-9B42-CCBD866200DB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59C22D-E4EE-47DA-B043-B8F6C480A7F7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1AE91A0-EFEE-4081-8A8F-B2D8236A8A48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7C181A1-D454-4304-B8C0-BA4C8AA41446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033BC2-F19E-4035-B078-A5C647144D33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B720595-3EE8-43EB-9673-0AF93D0FF90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F81AB05-AEF6-4FA8-9241-BE06ECFF8DAC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B14D83-2245-48B0-A354-01E71F503EDF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33977A90-2AFD-4D3A-A8BA-A0D9003FB4DA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3B6242-A50F-4E00-89F6-950788C4F34F}"/>
              </a:ext>
            </a:extLst>
          </p:cNvPr>
          <p:cNvSpPr/>
          <p:nvPr/>
        </p:nvSpPr>
        <p:spPr>
          <a:xfrm>
            <a:off x="-393698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98FBFE-E8F9-4102-938A-D51394988B3A}"/>
              </a:ext>
            </a:extLst>
          </p:cNvPr>
          <p:cNvSpPr/>
          <p:nvPr/>
        </p:nvSpPr>
        <p:spPr>
          <a:xfrm>
            <a:off x="5458462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3E39BCA-D5DA-469A-87A7-6BBE2A260CFB}"/>
              </a:ext>
            </a:extLst>
          </p:cNvPr>
          <p:cNvSpPr/>
          <p:nvPr/>
        </p:nvSpPr>
        <p:spPr>
          <a:xfrm>
            <a:off x="6116322" y="2669542"/>
            <a:ext cx="647700" cy="74929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제목 2">
            <a:extLst>
              <a:ext uri="{FF2B5EF4-FFF2-40B4-BE49-F238E27FC236}">
                <a16:creationId xmlns:a16="http://schemas.microsoft.com/office/drawing/2014/main" id="{99BF7583-1F33-4825-ADBB-A82F72FC123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2527391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텍스트 개체 틀 1">
            <a:extLst>
              <a:ext uri="{FF2B5EF4-FFF2-40B4-BE49-F238E27FC236}">
                <a16:creationId xmlns:a16="http://schemas.microsoft.com/office/drawing/2014/main" id="{073B14D8-40A1-40FD-A1B0-251C15B18A5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43E8170-B8E3-46E2-A414-D985EF0D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BFACF6-891B-4577-AEA6-81191D69DD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AC8870-7E7A-4D81-BEDD-0B07926E1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F7AD83C-57A6-47C7-959F-F0696337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2E5ED4E1-002D-45DD-B93C-00058B0425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D6C29F7-84C8-4656-BE51-DC0556722EAE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EF6722A8-8C71-4B3A-AE36-86E703F37366}"/>
              </a:ext>
            </a:extLst>
          </p:cNvPr>
          <p:cNvSpPr/>
          <p:nvPr/>
        </p:nvSpPr>
        <p:spPr>
          <a:xfrm>
            <a:off x="-751839" y="66040"/>
            <a:ext cx="13705840" cy="73685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grpSp>
        <p:nvGrpSpPr>
          <p:cNvPr id="29718" name="그룹 9">
            <a:extLst>
              <a:ext uri="{FF2B5EF4-FFF2-40B4-BE49-F238E27FC236}">
                <a16:creationId xmlns:a16="http://schemas.microsoft.com/office/drawing/2014/main" id="{0B185B87-6735-4DB2-A09C-6D2510ACFDBF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9723" name="그림 10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33A3766F-76AE-422C-B4FC-57C84523A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91360B9-F67E-43AE-95DE-B61A490C063E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9725" name="그룹 12">
              <a:extLst>
                <a:ext uri="{FF2B5EF4-FFF2-40B4-BE49-F238E27FC236}">
                  <a16:creationId xmlns:a16="http://schemas.microsoft.com/office/drawing/2014/main" id="{7C015408-492A-49D9-9578-DB44DA62C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3" name="사각형: 잘린 대각선 방향 모서리 22">
                <a:extLst>
                  <a:ext uri="{FF2B5EF4-FFF2-40B4-BE49-F238E27FC236}">
                    <a16:creationId xmlns:a16="http://schemas.microsoft.com/office/drawing/2014/main" id="{3B3D15E9-1BFC-467F-972B-4153B231C492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4" name="사각형: 잘린 대각선 방향 모서리 23">
                <a:extLst>
                  <a:ext uri="{FF2B5EF4-FFF2-40B4-BE49-F238E27FC236}">
                    <a16:creationId xmlns:a16="http://schemas.microsoft.com/office/drawing/2014/main" id="{E9F97A46-C499-45E1-9F9B-17F191BEAB20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1CC90F7-B289-478B-9528-93183783D922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00FA520-205E-45CF-8943-90D619BDA84D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561E326-62CB-49A7-B6BF-72BE34AFEA97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830DED4-1DF8-4ED5-955B-56813F7EEC69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BD68ABF-87D7-42CE-849D-27039BE405C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C8D45E8-46A6-43FB-BD66-4B4272B2E8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1AF1B24-5178-4122-8683-E5208193355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1" name="말풍선: 타원형 20">
              <a:extLst>
                <a:ext uri="{FF2B5EF4-FFF2-40B4-BE49-F238E27FC236}">
                  <a16:creationId xmlns:a16="http://schemas.microsoft.com/office/drawing/2014/main" id="{87854A46-0B44-4A33-B04A-5320D2B2C989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B2E6D9A-1A53-4A4B-B5F8-5CEC66402967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E4E9668-B326-4D76-A61D-31977CACC0A8}"/>
              </a:ext>
            </a:extLst>
          </p:cNvPr>
          <p:cNvSpPr/>
          <p:nvPr/>
        </p:nvSpPr>
        <p:spPr>
          <a:xfrm>
            <a:off x="-586739" y="142242"/>
            <a:ext cx="2095500" cy="94742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12F45DF-3A08-4C89-899C-25D5925F9AC4}"/>
              </a:ext>
            </a:extLst>
          </p:cNvPr>
          <p:cNvSpPr/>
          <p:nvPr/>
        </p:nvSpPr>
        <p:spPr>
          <a:xfrm>
            <a:off x="4617720" y="3434081"/>
            <a:ext cx="833120" cy="944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제목 2">
            <a:extLst>
              <a:ext uri="{FF2B5EF4-FFF2-40B4-BE49-F238E27FC236}">
                <a16:creationId xmlns:a16="http://schemas.microsoft.com/office/drawing/2014/main" id="{7EFB5125-53DA-451B-A1AE-61A84E1546AC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061017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텍스트 개체 틀 1">
            <a:extLst>
              <a:ext uri="{FF2B5EF4-FFF2-40B4-BE49-F238E27FC236}">
                <a16:creationId xmlns:a16="http://schemas.microsoft.com/office/drawing/2014/main" id="{F1FBB5DE-0C0E-4598-9485-C070538E9122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8366A1-73BF-4651-8B5D-36062A28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B319DD-3B25-4DAC-BBFD-CCD71E682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94632A-4000-4E01-A469-CA9A82B0B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5616A39-A169-4B92-8553-99020926AE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B3AB4029-19E5-4631-8050-B514C08649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2801A29D-F61F-4978-9038-B24F7567C063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2"/>
          <a:ext cx="13731240" cy="7433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889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 err="1"/>
                        <a:t>콜로니의</a:t>
                      </a:r>
                      <a:r>
                        <a:rPr lang="ko-KR" altLang="en-US" sz="1900" dirty="0"/>
                        <a:t> 중심부에 도착한 주인공은 마지막으로 살아남은 동료와 함께 작전을 마무리 하려고 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보스 몬스터의 공격에 실패하고 동료의 대사를 통해 스킬을 사용하는 방법을 전달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공격에 성공하면 밝은 빛을 내며 시간대가 변경된다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88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6506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스킬의 사용방법을 익히는 튜토리얼을 진행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주인공의 이야기 시점이 과거로 가는 이유를 스토리를 통해 전달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900" dirty="0"/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0741" name="그룹 8">
            <a:extLst>
              <a:ext uri="{FF2B5EF4-FFF2-40B4-BE49-F238E27FC236}">
                <a16:creationId xmlns:a16="http://schemas.microsoft.com/office/drawing/2014/main" id="{41E5661E-3EFC-4E91-BAFE-64C2F58FB9C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30745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3D4F3378-29E0-4566-A474-D2799F6D54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8EDB017-6620-46A6-A475-26CD40F07DA1}"/>
                </a:ext>
              </a:extLst>
            </p:cNvPr>
            <p:cNvSpPr/>
            <p:nvPr/>
          </p:nvSpPr>
          <p:spPr>
            <a:xfrm>
              <a:off x="3109120" y="2355912"/>
              <a:ext cx="387227" cy="696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0747" name="그룹 11">
              <a:extLst>
                <a:ext uri="{FF2B5EF4-FFF2-40B4-BE49-F238E27FC236}">
                  <a16:creationId xmlns:a16="http://schemas.microsoft.com/office/drawing/2014/main" id="{05612A77-F888-4756-9D65-38BD07D34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E1853CF9-6054-47AD-AB1E-3138A651CB34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12FF825A-E9A1-4FC4-B89B-5E5ED1760E5A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95E1F91-37D0-42FC-A6A6-B7216D36594C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0B79A05-32D0-41C2-B955-F884B1D92CA2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5EB5054-0AAC-4DDA-A5AB-C92C84B42B73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305E7FA-3BBA-49E6-82E4-138270E21B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E6BD5B8-E93A-4A3B-B74B-D5E85CE002CD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4A958DC9-F5C6-4210-9648-935F1AE6B4E7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D6399AC-B6D3-473E-8B10-FF014A34C57A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E32EF09-EC29-465C-92A2-167E7C74E06E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ECEF2FB-6332-4BC2-8F2E-E0FF401B9263}"/>
              </a:ext>
            </a:extLst>
          </p:cNvPr>
          <p:cNvSpPr/>
          <p:nvPr/>
        </p:nvSpPr>
        <p:spPr>
          <a:xfrm>
            <a:off x="5184141" y="2598421"/>
            <a:ext cx="833120" cy="94741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F5A3CB1D-33FA-423B-B003-0F400EAEF45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996845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텍스트 개체 틀 1">
            <a:extLst>
              <a:ext uri="{FF2B5EF4-FFF2-40B4-BE49-F238E27FC236}">
                <a16:creationId xmlns:a16="http://schemas.microsoft.com/office/drawing/2014/main" id="{E997D97B-4FF7-4F4F-A8C4-20FB3526120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27AEDBC-16B6-4674-9CCE-36B8CFE2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72C59B-8844-4F22-8898-B60D2D758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73F2A1-1514-4CE5-BD06-245A407E8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C522C7-595E-4CC4-8BF5-7B3042EB4C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BCF9B12F-697F-4E30-BEBB-97AB32B55B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46D3B44-E346-4DED-8343-37B673AFEE85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900" dirty="0" err="1"/>
                        <a:t>알게됨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이후 박사의 대사를 통해 앞으로 유저가 할 수 있는 것들을 소개 받는다</a:t>
                      </a:r>
                      <a:r>
                        <a:rPr lang="en-US" altLang="ko-KR" sz="19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포탈을 통해 유저가 전투를 진행하러 이동할 수 있음을 학습한다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유저가 즐길 수 있는 컨텐츠를 어디에 무엇이 있는지 알려주는 튜토리얼을 진행</a:t>
                      </a:r>
                      <a:endParaRPr lang="en-US" altLang="ko-KR" sz="19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1765" name="Picture 2" descr="7.png">
            <a:extLst>
              <a:ext uri="{FF2B5EF4-FFF2-40B4-BE49-F238E27FC236}">
                <a16:creationId xmlns:a16="http://schemas.microsoft.com/office/drawing/2014/main" id="{9D5143C9-09D3-41C7-A359-9A912293E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-614679" y="558801"/>
            <a:ext cx="7404101" cy="392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CE962B-E780-4D61-979D-9B7816CCBA6C}"/>
              </a:ext>
            </a:extLst>
          </p:cNvPr>
          <p:cNvSpPr/>
          <p:nvPr/>
        </p:nvSpPr>
        <p:spPr>
          <a:xfrm>
            <a:off x="-614678" y="2667001"/>
            <a:ext cx="426720" cy="5638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ADA0777-C2A8-4FD6-B61C-D43AC42B6981}"/>
              </a:ext>
            </a:extLst>
          </p:cNvPr>
          <p:cNvSpPr/>
          <p:nvPr/>
        </p:nvSpPr>
        <p:spPr>
          <a:xfrm>
            <a:off x="2778762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9DB4A04-5162-4F5A-8555-6B98D9E274B0}"/>
              </a:ext>
            </a:extLst>
          </p:cNvPr>
          <p:cNvSpPr/>
          <p:nvPr/>
        </p:nvSpPr>
        <p:spPr>
          <a:xfrm>
            <a:off x="3982720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FCD07583-59B0-4E01-B8DE-B5086F2B9803}"/>
              </a:ext>
            </a:extLst>
          </p:cNvPr>
          <p:cNvSpPr/>
          <p:nvPr/>
        </p:nvSpPr>
        <p:spPr>
          <a:xfrm>
            <a:off x="2672082" y="896622"/>
            <a:ext cx="1450340" cy="949960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5772F19-D720-41F9-8245-D33D92549F6A}"/>
              </a:ext>
            </a:extLst>
          </p:cNvPr>
          <p:cNvSpPr/>
          <p:nvPr/>
        </p:nvSpPr>
        <p:spPr>
          <a:xfrm>
            <a:off x="-332738" y="3225802"/>
            <a:ext cx="944880" cy="947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 dirty="0">
                <a:solidFill>
                  <a:schemeClr val="tx1"/>
                </a:solidFill>
              </a:rPr>
              <a:t>조이스틱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9EB9570-9E8B-46C0-B2B7-86AA71AAEB67}"/>
              </a:ext>
            </a:extLst>
          </p:cNvPr>
          <p:cNvSpPr/>
          <p:nvPr/>
        </p:nvSpPr>
        <p:spPr>
          <a:xfrm>
            <a:off x="3876040" y="2049782"/>
            <a:ext cx="833120" cy="1198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A083190-EED1-4191-834A-BE5C7FEA3376}"/>
              </a:ext>
            </a:extLst>
          </p:cNvPr>
          <p:cNvSpPr/>
          <p:nvPr/>
        </p:nvSpPr>
        <p:spPr>
          <a:xfrm>
            <a:off x="5438142" y="3248661"/>
            <a:ext cx="1000759" cy="1003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공격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0B9EA30-1D83-4B1C-8A9D-8F1EA87FEAAE}"/>
              </a:ext>
            </a:extLst>
          </p:cNvPr>
          <p:cNvSpPr/>
          <p:nvPr/>
        </p:nvSpPr>
        <p:spPr>
          <a:xfrm>
            <a:off x="5753101" y="2613661"/>
            <a:ext cx="1000759" cy="406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포탈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A096A1C-6DB0-40B5-B548-96736A5CF75E}"/>
              </a:ext>
            </a:extLst>
          </p:cNvPr>
          <p:cNvSpPr/>
          <p:nvPr/>
        </p:nvSpPr>
        <p:spPr>
          <a:xfrm>
            <a:off x="5836921" y="2522221"/>
            <a:ext cx="833120" cy="58927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제목 2">
            <a:extLst>
              <a:ext uri="{FF2B5EF4-FFF2-40B4-BE49-F238E27FC236}">
                <a16:creationId xmlns:a16="http://schemas.microsoft.com/office/drawing/2014/main" id="{EB16FB2C-BB6E-4119-A22E-9B196E238801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130940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텍스트 개체 틀 1">
            <a:extLst>
              <a:ext uri="{FF2B5EF4-FFF2-40B4-BE49-F238E27FC236}">
                <a16:creationId xmlns:a16="http://schemas.microsoft.com/office/drawing/2014/main" id="{6604654E-84AC-4157-A03F-2874D64317AC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2135104" y="-489037"/>
            <a:ext cx="7673253" cy="23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챕터 선택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C4AEF6-CC2D-4203-B317-8138E17F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075FA9-6355-4AA0-A38B-C826FA1FD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F53CF8-B0A1-4D69-96E0-7FD5EFABB0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25EAE8A-6578-430F-BB6A-226116A7EE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606F0D00-90CD-4707-A149-A0AF11C81D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E0C5A24D-8AC6-4C5F-B00A-7EF19CB7F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527426"/>
              </p:ext>
            </p:extLst>
          </p:nvPr>
        </p:nvGraphicFramePr>
        <p:xfrm>
          <a:off x="983638" y="1407159"/>
          <a:ext cx="9207897" cy="493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3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945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유저가 챕터를 선택하게 되면 해당하는 스토리를 박사의 대사를 통해 유저에게 전달함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94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2770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챕터를 진행하면서 유저에게 필요한 정보를 미리 제공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보상과 기타 스토리를 통해 유저가 원하는 챕터를 선택적으로 플레이하도록 유도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주의 사항이나 위험 요소를 스토리를 통해 전달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789" name="Picture 2" descr="7.png">
            <a:extLst>
              <a:ext uri="{FF2B5EF4-FFF2-40B4-BE49-F238E27FC236}">
                <a16:creationId xmlns:a16="http://schemas.microsoft.com/office/drawing/2014/main" id="{57B0AE99-9FAB-41E3-8188-D3D87C3C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1130957" y="795740"/>
            <a:ext cx="4965043" cy="263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3AE209-160A-4998-9E7D-E154805499FA}"/>
              </a:ext>
            </a:extLst>
          </p:cNvPr>
          <p:cNvSpPr/>
          <p:nvPr/>
        </p:nvSpPr>
        <p:spPr>
          <a:xfrm>
            <a:off x="1130958" y="1796113"/>
            <a:ext cx="286150" cy="37812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2B2A12F-6FFF-4F16-9289-0DDF09D9297C}"/>
              </a:ext>
            </a:extLst>
          </p:cNvPr>
          <p:cNvSpPr/>
          <p:nvPr/>
        </p:nvSpPr>
        <p:spPr>
          <a:xfrm flipH="1">
            <a:off x="3607458" y="1519647"/>
            <a:ext cx="286150" cy="746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E224-DA29-472F-957E-26C0011C70C9}"/>
              </a:ext>
            </a:extLst>
          </p:cNvPr>
          <p:cNvSpPr/>
          <p:nvPr/>
        </p:nvSpPr>
        <p:spPr>
          <a:xfrm>
            <a:off x="7041539" y="1624624"/>
            <a:ext cx="415599" cy="74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9F432F6E-A71F-46B1-B234-2BB42C6F18D4}"/>
              </a:ext>
            </a:extLst>
          </p:cNvPr>
          <p:cNvSpPr/>
          <p:nvPr/>
        </p:nvSpPr>
        <p:spPr>
          <a:xfrm>
            <a:off x="5730898" y="351037"/>
            <a:ext cx="972568" cy="637024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088D15-60D5-4FFD-903A-4970CBE2494A}"/>
              </a:ext>
            </a:extLst>
          </p:cNvPr>
          <p:cNvSpPr/>
          <p:nvPr/>
        </p:nvSpPr>
        <p:spPr>
          <a:xfrm>
            <a:off x="2253637" y="2398519"/>
            <a:ext cx="3304350" cy="1030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/>
              <a:t>획득 가능 보상 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45A111-6AB4-4DF1-A5B2-7459A03EF47A}"/>
              </a:ext>
            </a:extLst>
          </p:cNvPr>
          <p:cNvSpPr/>
          <p:nvPr/>
        </p:nvSpPr>
        <p:spPr>
          <a:xfrm>
            <a:off x="7181237" y="3006590"/>
            <a:ext cx="907846" cy="42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취소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391547-A662-4EF5-BA30-D3A5D186440D}"/>
              </a:ext>
            </a:extLst>
          </p:cNvPr>
          <p:cNvSpPr/>
          <p:nvPr/>
        </p:nvSpPr>
        <p:spPr>
          <a:xfrm>
            <a:off x="7181237" y="2356349"/>
            <a:ext cx="907846" cy="42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선택</a:t>
            </a: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277A83D4-3C75-4FF4-A32F-3B1F0FF2D7BF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987504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텍스트 개체 틀 1">
            <a:extLst>
              <a:ext uri="{FF2B5EF4-FFF2-40B4-BE49-F238E27FC236}">
                <a16:creationId xmlns:a16="http://schemas.microsoft.com/office/drawing/2014/main" id="{FF2B0DE3-8E28-4877-88E5-A012591014E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65267"/>
            <a:ext cx="7750382" cy="23483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보스 룸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386267A-E6FA-4BE0-A441-33312E59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9C992E-D02E-4460-B3FB-14FBFE82A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143C95-DE69-445C-AA8C-D9AEE1261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C6A5A5-F775-472C-A350-A2B97F73D6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D235071F-8015-4B75-BB39-ECDA008CBF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FF9D2545-1852-42E5-8EC4-7847EBD43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023930"/>
              </p:ext>
            </p:extLst>
          </p:nvPr>
        </p:nvGraphicFramePr>
        <p:xfrm>
          <a:off x="-761998" y="2438400"/>
          <a:ext cx="9300443" cy="5033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9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898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3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 룸에 입장 또는 퇴장하기 전에 해당 보스의 대사를 통해 스토리를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보스들의 대사가 게임소개를 반영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이후 스토리의 복선을 위해 의미 심장한 대사를 하나씩 남겨둠</a:t>
                      </a:r>
                      <a:endParaRPr lang="en-US" altLang="ko-KR" sz="1300" dirty="0"/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89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5849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 별 스토리를 가장 효과적으로 전달할 수 있는 방법이라 생각함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룸 마다 스토리를 전달할 경우 게임에 집중력을 침해 할 것이라 생각했다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스테이지 보스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3813" name="그룹 8">
            <a:extLst>
              <a:ext uri="{FF2B5EF4-FFF2-40B4-BE49-F238E27FC236}">
                <a16:creationId xmlns:a16="http://schemas.microsoft.com/office/drawing/2014/main" id="{36BEE090-D6F4-4F8F-BF21-CD28507A4E08}"/>
              </a:ext>
            </a:extLst>
          </p:cNvPr>
          <p:cNvGrpSpPr>
            <a:grpSpLocks/>
          </p:cNvGrpSpPr>
          <p:nvPr/>
        </p:nvGrpSpPr>
        <p:grpSpPr bwMode="auto">
          <a:xfrm>
            <a:off x="-556258" y="2633590"/>
            <a:ext cx="5047632" cy="2931549"/>
            <a:chOff x="944459" y="1228742"/>
            <a:chExt cx="4656242" cy="2705208"/>
          </a:xfrm>
        </p:grpSpPr>
        <p:pic>
          <p:nvPicPr>
            <p:cNvPr id="33816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6F6686B9-ABAF-46D0-B485-5EACC3C08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4A1B083-9470-4B51-B0E6-DC830F03C12B}"/>
                </a:ext>
              </a:extLst>
            </p:cNvPr>
            <p:cNvSpPr/>
            <p:nvPr/>
          </p:nvSpPr>
          <p:spPr>
            <a:xfrm>
              <a:off x="3999423" y="2125716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3818" name="그룹 11">
              <a:extLst>
                <a:ext uri="{FF2B5EF4-FFF2-40B4-BE49-F238E27FC236}">
                  <a16:creationId xmlns:a16="http://schemas.microsoft.com/office/drawing/2014/main" id="{C775306D-327B-41FB-9110-A7BE688ADB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0" name="사각형: 잘린 대각선 방향 모서리 19">
                <a:extLst>
                  <a:ext uri="{FF2B5EF4-FFF2-40B4-BE49-F238E27FC236}">
                    <a16:creationId xmlns:a16="http://schemas.microsoft.com/office/drawing/2014/main" id="{4CF845E6-A078-4370-A6D7-9067546C091D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BDFBAAD1-75C5-4760-8CC1-EEA137008B22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83D705A-9789-4FF1-B933-C612455B7C50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65CC75F-14B1-4E3F-9759-08B83088A8F8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6444FF2-E99C-45BF-B6E0-C39D6F8E5802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F32596-4500-489B-A910-F725C7060C4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C06C0CF9-DDAA-40F9-B024-A5A07758F132}"/>
                </a:ext>
              </a:extLst>
            </p:cNvPr>
            <p:cNvSpPr/>
            <p:nvPr/>
          </p:nvSpPr>
          <p:spPr>
            <a:xfrm>
              <a:off x="2736175" y="1495453"/>
              <a:ext cx="1212464" cy="593749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ABAA8DD-DF70-4C5A-B144-8B839DD083B9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75AB21-9ACF-4A79-B64A-32D36111A32C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:a16="http://schemas.microsoft.com/office/drawing/2014/main" id="{1BCDD289-4720-4825-9399-7CFD438DD4B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431700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텍스트 개체 틀 1">
            <a:extLst>
              <a:ext uri="{FF2B5EF4-FFF2-40B4-BE49-F238E27FC236}">
                <a16:creationId xmlns:a16="http://schemas.microsoft.com/office/drawing/2014/main" id="{9A8E9847-C089-4571-B628-4D79AB9505C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45102"/>
            <a:ext cx="8415864" cy="25499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1. </a:t>
            </a:r>
            <a:r>
              <a:rPr lang="ko-KR" altLang="en-US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FF001C-A36D-4BF7-BC37-EBAD2F0E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A80E1-6C8D-4737-959A-BDC734081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1F077B58-E039-4A8C-9A68-A6960B2A5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3211D01-5E15-4431-A77A-86886BECD0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5E26553-F9C6-4B8F-958B-8BE0D5718D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843E330-7CD6-4C79-B2DF-24EB20D64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83408"/>
              </p:ext>
            </p:extLst>
          </p:nvPr>
        </p:nvGraphicFramePr>
        <p:xfrm>
          <a:off x="-751837" y="2259859"/>
          <a:ext cx="10099036" cy="4814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7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6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0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en-US" altLang="ko-KR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752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텍스트 개체 틀 1">
            <a:extLst>
              <a:ext uri="{FF2B5EF4-FFF2-40B4-BE49-F238E27FC236}">
                <a16:creationId xmlns:a16="http://schemas.microsoft.com/office/drawing/2014/main" id="{C782E71C-5EE9-4313-8941-14EDC72A20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601043"/>
            <a:ext cx="6569610" cy="1990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altLang="ko-KR" sz="2000"/>
              <a:t>1. </a:t>
            </a:r>
            <a:r>
              <a:rPr lang="ko-KR" altLang="en-US" sz="2000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FE1FD2E-E79B-4CDA-8158-4A47FDEA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E97A29-0EED-4B94-A601-EDBD642A3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CA2D8691-EDEA-4C53-9F75-20631F1AE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64920F7A-37CF-43D1-A04E-A645E4A297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E0F5DC79-619B-43BB-844A-CFA152D5DE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58DF5B3-0EA4-46AC-A48E-1B152BE42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533732"/>
              </p:ext>
            </p:extLst>
          </p:nvPr>
        </p:nvGraphicFramePr>
        <p:xfrm>
          <a:off x="1859816" y="1343106"/>
          <a:ext cx="7903944" cy="4171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9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0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9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/>
                        <a:t>콜로니</a:t>
                      </a:r>
                      <a:endParaRPr lang="ko-KR" altLang="en-US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과거에 과학적 연구를 위해 만들어진 하늘을 나는 비행 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명의 과학자가 구역을 나눠 관리함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미래에 인공지능을 개발해 인류를 통제하기 시작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이후 주인공을 과거로 시간이동 하게 만드는 장소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사건의 발단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1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에테르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스토리 상 에너지 동력원이자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로봇들이 움직일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특수한 경우 시공간까지 제어 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기술은 주인공을 돕는 박사만이 할 수 있는 기술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스토리의 복선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시공간</a:t>
                      </a:r>
                      <a:endParaRPr lang="en-US" altLang="ko-KR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제어할 수 있는 현실에서는 불가능한 기술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시공간을 제어하기 위해 많은 양의 에테르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동력원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가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필요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000" dirty="0"/>
                        <a:t>를 스토리로 표현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주인공의 스킬의 컨셉에 대한 개연성 부여 요소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현실에 불가능한 기술에 대한 거부감 해소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247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2452986-0D27-488A-9327-0F49D611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A176F5-ED08-4FD8-AEEB-9D6CA897D55B}"/>
              </a:ext>
            </a:extLst>
          </p:cNvPr>
          <p:cNvSpPr txBox="1"/>
          <p:nvPr/>
        </p:nvSpPr>
        <p:spPr>
          <a:xfrm>
            <a:off x="9548328" y="6562838"/>
            <a:ext cx="2643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슬라이드 쇼로 보시면 사진이 움직입니다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02C2521-01C2-449B-B204-D744147AD9C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5BF6FD1-41CD-43A7-BBAD-F070F5B3BA29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AF4D7D-7EC8-48E1-AFE7-6EFAFEFC6D9E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35FB17-9AB0-4363-8558-BF6266B37C89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AFA7715-05B9-46CA-9D19-6087EDF627C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447C757-2AD3-470E-B45E-E2F4588DBA4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B20E94-F091-4234-82A2-496EE8242B20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03359FC7-CEC7-445B-B16B-16CB2F5292C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90533" y="1255713"/>
            <a:ext cx="7044267" cy="31977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38558765-F265-4AB1-94A2-155F8AECE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0533" y="4605867"/>
            <a:ext cx="7044267" cy="16091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23" name="내용 개체 틀 36" descr="스크린샷, 컴퓨터, 시계이(가) 표시된 사진&#10;&#10;자동 생성된 설명">
            <a:extLst>
              <a:ext uri="{FF2B5EF4-FFF2-40B4-BE49-F238E27FC236}">
                <a16:creationId xmlns:a16="http://schemas.microsoft.com/office/drawing/2014/main" id="{E1453FBD-8168-4B69-97DF-F1375D13F8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5" t="17937" r="10979" b="56897"/>
          <a:stretch/>
        </p:blipFill>
        <p:spPr>
          <a:xfrm>
            <a:off x="5593259" y="1754776"/>
            <a:ext cx="5562600" cy="8931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E6F2723-E566-47AF-B9FB-50799FB890AC}"/>
              </a:ext>
            </a:extLst>
          </p:cNvPr>
          <p:cNvSpPr txBox="1"/>
          <p:nvPr/>
        </p:nvSpPr>
        <p:spPr>
          <a:xfrm>
            <a:off x="5135912" y="1346694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총 </a:t>
            </a:r>
            <a:r>
              <a:rPr lang="en-US" altLang="ko-KR" sz="1000" dirty="0"/>
              <a:t>3</a:t>
            </a:r>
            <a:r>
              <a:rPr lang="ko-KR" altLang="en-US" sz="1000" dirty="0"/>
              <a:t>개의 스테이지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1B310E-1FCA-411A-ABBE-C759643DD548}"/>
              </a:ext>
            </a:extLst>
          </p:cNvPr>
          <p:cNvSpPr txBox="1"/>
          <p:nvPr/>
        </p:nvSpPr>
        <p:spPr>
          <a:xfrm>
            <a:off x="5370920" y="2676814"/>
            <a:ext cx="1875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스테이지를 구성하는 </a:t>
            </a:r>
            <a:r>
              <a:rPr lang="en-US" altLang="ko-KR" sz="1000" dirty="0"/>
              <a:t>5</a:t>
            </a:r>
            <a:r>
              <a:rPr lang="ko-KR" altLang="en-US" sz="1000" dirty="0"/>
              <a:t>개의 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213B62-E4AB-4057-81F1-B6741D6FADE4}"/>
              </a:ext>
            </a:extLst>
          </p:cNvPr>
          <p:cNvSpPr txBox="1"/>
          <p:nvPr/>
        </p:nvSpPr>
        <p:spPr>
          <a:xfrm>
            <a:off x="5232261" y="3035865"/>
            <a:ext cx="2409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각 층은 여러 종류 개수의 방으로 구성됨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3F4B8-6514-436F-B6C3-DB8535E19F2A}"/>
              </a:ext>
            </a:extLst>
          </p:cNvPr>
          <p:cNvSpPr txBox="1"/>
          <p:nvPr/>
        </p:nvSpPr>
        <p:spPr>
          <a:xfrm>
            <a:off x="5328442" y="3653604"/>
            <a:ext cx="26661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스테이지 마지막 층은 항상 보스 방이 배치됨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D7373A-0EF8-4E0A-894B-84A28181C57B}"/>
              </a:ext>
            </a:extLst>
          </p:cNvPr>
          <p:cNvSpPr txBox="1"/>
          <p:nvPr/>
        </p:nvSpPr>
        <p:spPr>
          <a:xfrm>
            <a:off x="5226906" y="3945960"/>
            <a:ext cx="3127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층마다 배치되는 방의 형태가 다양함</a:t>
            </a:r>
            <a:r>
              <a:rPr lang="en-US" altLang="ko-KR" sz="1000" dirty="0"/>
              <a:t>(</a:t>
            </a:r>
            <a:r>
              <a:rPr lang="ko-KR" altLang="en-US" sz="1000" dirty="0"/>
              <a:t>랜덤 배치 방식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42C6F0B-5AD3-46B0-A7B6-1724C4C26EAD}"/>
              </a:ext>
            </a:extLst>
          </p:cNvPr>
          <p:cNvCxnSpPr>
            <a:cxnSpLocks/>
            <a:stCxn id="24" idx="3"/>
            <a:endCxn id="32" idx="0"/>
          </p:cNvCxnSpPr>
          <p:nvPr/>
        </p:nvCxnSpPr>
        <p:spPr>
          <a:xfrm>
            <a:off x="6341691" y="1469805"/>
            <a:ext cx="319809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900AD259-1AD4-4638-8EF7-77EB94886E4E}"/>
              </a:ext>
            </a:extLst>
          </p:cNvPr>
          <p:cNvCxnSpPr>
            <a:cxnSpLocks/>
            <a:stCxn id="24" idx="3"/>
            <a:endCxn id="33" idx="0"/>
          </p:cNvCxnSpPr>
          <p:nvPr/>
        </p:nvCxnSpPr>
        <p:spPr>
          <a:xfrm>
            <a:off x="6341691" y="1469805"/>
            <a:ext cx="2004705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BAD0DC9-BC3B-4286-B16A-60F829AE8A26}"/>
              </a:ext>
            </a:extLst>
          </p:cNvPr>
          <p:cNvCxnSpPr>
            <a:cxnSpLocks/>
            <a:stCxn id="24" idx="3"/>
            <a:endCxn id="34" idx="0"/>
          </p:cNvCxnSpPr>
          <p:nvPr/>
        </p:nvCxnSpPr>
        <p:spPr>
          <a:xfrm>
            <a:off x="6341691" y="1469805"/>
            <a:ext cx="3742716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A3B760-6292-4A22-BC12-46937693B2C8}"/>
              </a:ext>
            </a:extLst>
          </p:cNvPr>
          <p:cNvSpPr/>
          <p:nvPr/>
        </p:nvSpPr>
        <p:spPr>
          <a:xfrm>
            <a:off x="5859243" y="1785302"/>
            <a:ext cx="1604513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59C515F-C75E-4E30-87B6-32C965B79B99}"/>
              </a:ext>
            </a:extLst>
          </p:cNvPr>
          <p:cNvSpPr/>
          <p:nvPr/>
        </p:nvSpPr>
        <p:spPr>
          <a:xfrm>
            <a:off x="7508887" y="1785302"/>
            <a:ext cx="1675017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AEBF75-1FF0-42DC-8028-827CEEC33E2E}"/>
              </a:ext>
            </a:extLst>
          </p:cNvPr>
          <p:cNvSpPr/>
          <p:nvPr/>
        </p:nvSpPr>
        <p:spPr>
          <a:xfrm>
            <a:off x="9229035" y="1785302"/>
            <a:ext cx="1710743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0D3ACD-559D-4D26-B2BE-8554F7B764B7}"/>
              </a:ext>
            </a:extLst>
          </p:cNvPr>
          <p:cNvSpPr/>
          <p:nvPr/>
        </p:nvSpPr>
        <p:spPr>
          <a:xfrm>
            <a:off x="7813218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B336513-2000-4AA3-8B5D-7B4FECB94A55}"/>
              </a:ext>
            </a:extLst>
          </p:cNvPr>
          <p:cNvCxnSpPr>
            <a:cxnSpLocks/>
            <a:stCxn id="25" idx="3"/>
            <a:endCxn id="35" idx="2"/>
          </p:cNvCxnSpPr>
          <p:nvPr/>
        </p:nvCxnSpPr>
        <p:spPr>
          <a:xfrm flipV="1">
            <a:off x="7246755" y="2389567"/>
            <a:ext cx="756998" cy="4103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BE8319C4-5B20-4EFF-B373-08D3C5B919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2395" b="61847"/>
          <a:stretch/>
        </p:blipFill>
        <p:spPr>
          <a:xfrm>
            <a:off x="8374559" y="2787290"/>
            <a:ext cx="995896" cy="741132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89CEEEB-4447-4B97-A443-CF2764D3B5FA}"/>
              </a:ext>
            </a:extLst>
          </p:cNvPr>
          <p:cNvCxnSpPr>
            <a:stCxn id="26" idx="3"/>
            <a:endCxn id="48" idx="1"/>
          </p:cNvCxnSpPr>
          <p:nvPr/>
        </p:nvCxnSpPr>
        <p:spPr>
          <a:xfrm flipV="1">
            <a:off x="7641895" y="3157856"/>
            <a:ext cx="732664" cy="1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 descr="회로이(가) 표시된 사진&#10;&#10;자동 생성된 설명">
            <a:extLst>
              <a:ext uri="{FF2B5EF4-FFF2-40B4-BE49-F238E27FC236}">
                <a16:creationId xmlns:a16="http://schemas.microsoft.com/office/drawing/2014/main" id="{341D75C8-5E3F-4901-A43E-1CB7DB4F84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06" t="28548" r="2395" b="57182"/>
          <a:stretch/>
        </p:blipFill>
        <p:spPr>
          <a:xfrm>
            <a:off x="8384845" y="3649232"/>
            <a:ext cx="975323" cy="741132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1A4AAE89-0153-43D7-B43B-A215FBAEFC55}"/>
              </a:ext>
            </a:extLst>
          </p:cNvPr>
          <p:cNvSpPr/>
          <p:nvPr/>
        </p:nvSpPr>
        <p:spPr>
          <a:xfrm>
            <a:off x="10603840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5B1A8D16-CD5C-45D7-9651-2401A2C0E374}"/>
              </a:ext>
            </a:extLst>
          </p:cNvPr>
          <p:cNvCxnSpPr>
            <a:cxnSpLocks/>
            <a:stCxn id="50" idx="3"/>
            <a:endCxn id="51" idx="2"/>
          </p:cNvCxnSpPr>
          <p:nvPr/>
        </p:nvCxnSpPr>
        <p:spPr>
          <a:xfrm flipV="1">
            <a:off x="9360168" y="2389567"/>
            <a:ext cx="1434207" cy="1630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9">
            <a:extLst>
              <a:ext uri="{FF2B5EF4-FFF2-40B4-BE49-F238E27FC236}">
                <a16:creationId xmlns:a16="http://schemas.microsoft.com/office/drawing/2014/main" id="{91471CAB-DE2E-497A-B62E-C4BDFF0954B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1" y="1262029"/>
            <a:ext cx="3893243" cy="217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4" name="표 6">
            <a:extLst>
              <a:ext uri="{FF2B5EF4-FFF2-40B4-BE49-F238E27FC236}">
                <a16:creationId xmlns:a16="http://schemas.microsoft.com/office/drawing/2014/main" id="{9AB3FEDD-A0DA-438A-9165-C7D7F86434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7069425"/>
              </p:ext>
            </p:extLst>
          </p:nvPr>
        </p:nvGraphicFramePr>
        <p:xfrm>
          <a:off x="440264" y="3248213"/>
          <a:ext cx="3876648" cy="3096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08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2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4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22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특성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파밍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5" name="Picture 26">
            <a:extLst>
              <a:ext uri="{FF2B5EF4-FFF2-40B4-BE49-F238E27FC236}">
                <a16:creationId xmlns:a16="http://schemas.microsoft.com/office/drawing/2014/main" id="{8E146EEC-BF04-4B3C-83DD-48DE24F58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9290687" y="4690881"/>
            <a:ext cx="1700810" cy="127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8FF15CE-F813-4005-943B-73FA92D4BBCB}"/>
              </a:ext>
            </a:extLst>
          </p:cNvPr>
          <p:cNvSpPr txBox="1"/>
          <p:nvPr/>
        </p:nvSpPr>
        <p:spPr>
          <a:xfrm>
            <a:off x="5370920" y="4656303"/>
            <a:ext cx="39068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층과 층을 포탈을 통해 이동하며 로딩을 활용해 특성을 선택하게 됨</a:t>
            </a:r>
          </a:p>
        </p:txBody>
      </p:sp>
      <p:pic>
        <p:nvPicPr>
          <p:cNvPr id="57" name="Picture 2" descr="소울나이트 특성에 대한 이미지 검색결과">
            <a:extLst>
              <a:ext uri="{FF2B5EF4-FFF2-40B4-BE49-F238E27FC236}">
                <a16:creationId xmlns:a16="http://schemas.microsoft.com/office/drawing/2014/main" id="{1C30B345-461A-4353-A618-B2ED5CE56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12214" r="28549" b="16603"/>
          <a:stretch/>
        </p:blipFill>
        <p:spPr bwMode="auto">
          <a:xfrm>
            <a:off x="5422678" y="5161610"/>
            <a:ext cx="1059464" cy="10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소울나이트 무기에 대한 이미지 검색결과">
            <a:extLst>
              <a:ext uri="{FF2B5EF4-FFF2-40B4-BE49-F238E27FC236}">
                <a16:creationId xmlns:a16="http://schemas.microsoft.com/office/drawing/2014/main" id="{15928CAB-8EA9-4BEE-9333-60041E517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3" t="-1784" r="9000" b="51285"/>
          <a:stretch/>
        </p:blipFill>
        <p:spPr bwMode="auto">
          <a:xfrm>
            <a:off x="6541028" y="5135241"/>
            <a:ext cx="1910311" cy="79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5E24972-0EAF-4D26-B8ED-15D3E9C250E3}"/>
              </a:ext>
            </a:extLst>
          </p:cNvPr>
          <p:cNvSpPr txBox="1"/>
          <p:nvPr/>
        </p:nvSpPr>
        <p:spPr>
          <a:xfrm>
            <a:off x="6541719" y="5968842"/>
            <a:ext cx="3336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다양한 무기와 특성을 획득해 가며 게임을 진행하는 방식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89705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텍스트 개체 틀 1">
            <a:extLst>
              <a:ext uri="{FF2B5EF4-FFF2-40B4-BE49-F238E27FC236}">
                <a16:creationId xmlns:a16="http://schemas.microsoft.com/office/drawing/2014/main" id="{AE8E52FA-B9C7-4000-9121-1AD8BFA388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618641"/>
            <a:ext cx="5988823" cy="18145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BA285F1-43E8-40B4-BF9B-502BA8D2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7C7A58-8DCF-4811-AE7A-AC1CCF332D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03FBA887-0CF4-4265-AD69-566FA3306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7F7368-A38B-4916-A697-2D9197A68D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C4EBDDD7-39E4-4967-9AE9-D8A7B1B5D6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36870" name="그룹 7">
            <a:extLst>
              <a:ext uri="{FF2B5EF4-FFF2-40B4-BE49-F238E27FC236}">
                <a16:creationId xmlns:a16="http://schemas.microsoft.com/office/drawing/2014/main" id="{5044DB47-F5DC-49FF-A4C5-EEFC47F68E9C}"/>
              </a:ext>
            </a:extLst>
          </p:cNvPr>
          <p:cNvGrpSpPr>
            <a:grpSpLocks/>
          </p:cNvGrpSpPr>
          <p:nvPr/>
        </p:nvGrpSpPr>
        <p:grpSpPr bwMode="auto">
          <a:xfrm>
            <a:off x="266703" y="2138419"/>
            <a:ext cx="5829298" cy="2451363"/>
            <a:chOff x="808429" y="755077"/>
            <a:chExt cx="7234159" cy="3041840"/>
          </a:xfrm>
        </p:grpSpPr>
        <p:grpSp>
          <p:nvGrpSpPr>
            <p:cNvPr id="36883" name="그룹 8">
              <a:extLst>
                <a:ext uri="{FF2B5EF4-FFF2-40B4-BE49-F238E27FC236}">
                  <a16:creationId xmlns:a16="http://schemas.microsoft.com/office/drawing/2014/main" id="{B4966B8E-5873-4E1C-AA29-37643ED4EA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434" y="814462"/>
              <a:ext cx="2661154" cy="2982455"/>
              <a:chOff x="7465235" y="1441053"/>
              <a:chExt cx="3548205" cy="3976606"/>
            </a:xfrm>
          </p:grpSpPr>
          <p:pic>
            <p:nvPicPr>
              <p:cNvPr id="36892" name="Picture 2" descr=" ">
                <a:extLst>
                  <a:ext uri="{FF2B5EF4-FFF2-40B4-BE49-F238E27FC236}">
                    <a16:creationId xmlns:a16="http://schemas.microsoft.com/office/drawing/2014/main" id="{DBE293B1-A932-4B3F-B2D8-56907BF77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3" t="6439" b="7198"/>
              <a:stretch>
                <a:fillRect/>
              </a:stretch>
            </p:blipFill>
            <p:spPr bwMode="auto">
              <a:xfrm>
                <a:off x="8269085" y="1562562"/>
                <a:ext cx="2010318" cy="3017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93" name="TextBox 18">
                <a:extLst>
                  <a:ext uri="{FF2B5EF4-FFF2-40B4-BE49-F238E27FC236}">
                    <a16:creationId xmlns:a16="http://schemas.microsoft.com/office/drawing/2014/main" id="{C5BE1C9A-7A3E-4CD9-B7C2-CDE1E5C3C0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5235" y="4771325"/>
                <a:ext cx="3123770" cy="591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920">
                    <a:latin typeface="맑은 고딕" panose="020B0503020000020004" pitchFamily="50" charset="-127"/>
                  </a:rPr>
                  <a:t>튜토리얼 정리 디자인 컨셉</a:t>
                </a:r>
                <a:endParaRPr lang="en-US" altLang="ko-KR" sz="1920">
                  <a:latin typeface="맑은 고딕" panose="020B0503020000020004" pitchFamily="50" charset="-127"/>
                </a:endParaRPr>
              </a:p>
              <a:p>
                <a:pPr eaLnBrk="1" hangingPunct="1"/>
                <a:r>
                  <a:rPr lang="en-US" altLang="ko-KR" sz="1920">
                    <a:latin typeface="맑은 고딕" panose="020B0503020000020004" pitchFamily="50" charset="-127"/>
                  </a:rPr>
                  <a:t>- &gt; </a:t>
                </a:r>
                <a:r>
                  <a:rPr lang="ko-KR" altLang="en-US" sz="1920">
                    <a:latin typeface="맑은 고딕" panose="020B0503020000020004" pitchFamily="50" charset="-127"/>
                  </a:rPr>
                  <a:t>이후 정리 코스튬으로 활용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EC548E5-1E2A-46C8-A0AA-26E16528A279}"/>
                  </a:ext>
                </a:extLst>
              </p:cNvPr>
              <p:cNvSpPr/>
              <p:nvPr/>
            </p:nvSpPr>
            <p:spPr>
              <a:xfrm>
                <a:off x="7465376" y="1441053"/>
                <a:ext cx="3548064" cy="3976606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grpSp>
          <p:nvGrpSpPr>
            <p:cNvPr id="36884" name="그룹 9">
              <a:extLst>
                <a:ext uri="{FF2B5EF4-FFF2-40B4-BE49-F238E27FC236}">
                  <a16:creationId xmlns:a16="http://schemas.microsoft.com/office/drawing/2014/main" id="{D932F8CA-FE8A-4E96-A7DD-68818FDC93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429" y="755077"/>
              <a:ext cx="4271561" cy="3041840"/>
              <a:chOff x="1608952" y="1219632"/>
              <a:chExt cx="5695414" cy="4055787"/>
            </a:xfrm>
          </p:grpSpPr>
          <p:grpSp>
            <p:nvGrpSpPr>
              <p:cNvPr id="36885" name="그룹 10">
                <a:extLst>
                  <a:ext uri="{FF2B5EF4-FFF2-40B4-BE49-F238E27FC236}">
                    <a16:creationId xmlns:a16="http://schemas.microsoft.com/office/drawing/2014/main" id="{F3E572DD-9136-4CD5-B2A7-478E26C97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8952" y="1219632"/>
                <a:ext cx="4024694" cy="3461826"/>
                <a:chOff x="0" y="879231"/>
                <a:chExt cx="4024694" cy="3461826"/>
              </a:xfrm>
            </p:grpSpPr>
            <p:pic>
              <p:nvPicPr>
                <p:cNvPr id="36890" name="그림 15" descr="남자, 쥐고있는, 물, 착용이(가) 표시된 사진&#10;&#10;자동 생성된 설명">
                  <a:extLst>
                    <a:ext uri="{FF2B5EF4-FFF2-40B4-BE49-F238E27FC236}">
                      <a16:creationId xmlns:a16="http://schemas.microsoft.com/office/drawing/2014/main" id="{34C60098-3CAB-4C24-AF9F-7B6EC6F1F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4993" y="879231"/>
                  <a:ext cx="2449701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891" name="그림 16" descr="실외, 남자, 눈, 쥐고있는이(가) 표시된 사진&#10;&#10;자동 생성된 설명">
                  <a:extLst>
                    <a:ext uri="{FF2B5EF4-FFF2-40B4-BE49-F238E27FC236}">
                      <a16:creationId xmlns:a16="http://schemas.microsoft.com/office/drawing/2014/main" id="{E47CCB0A-1525-40EB-BFA3-FE5A226A53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879231"/>
                  <a:ext cx="2449006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B0AAE4-C1B7-40ED-BBAB-37CB79C08C80}"/>
                  </a:ext>
                </a:extLst>
              </p:cNvPr>
              <p:cNvSpPr txBox="1"/>
              <p:nvPr/>
            </p:nvSpPr>
            <p:spPr>
              <a:xfrm>
                <a:off x="1912507" y="4681567"/>
                <a:ext cx="2542106" cy="31981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latin typeface="+mn-lt"/>
                  </a:rPr>
                  <a:t>메인 정리 기본 디자인 컨셉</a:t>
                </a:r>
              </a:p>
            </p:txBody>
          </p:sp>
          <p:pic>
            <p:nvPicPr>
              <p:cNvPr id="36887" name="그림 12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6F979A97-1DEE-4D1E-A01D-BB15E80B65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5" t="28915" r="35860" b="14697"/>
              <a:stretch>
                <a:fillRect/>
              </a:stretch>
            </p:blipFill>
            <p:spPr bwMode="auto">
              <a:xfrm>
                <a:off x="5643527" y="1759627"/>
                <a:ext cx="1660839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BAC5C462-1AC1-4DFF-9E33-5C551192B508}"/>
                  </a:ext>
                </a:extLst>
              </p:cNvPr>
              <p:cNvSpPr/>
              <p:nvPr/>
            </p:nvSpPr>
            <p:spPr>
              <a:xfrm>
                <a:off x="5073429" y="2578893"/>
                <a:ext cx="809478" cy="61804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911A32F-2339-4ED9-BCE8-03CB365890E1}"/>
                  </a:ext>
                </a:extLst>
              </p:cNvPr>
              <p:cNvSpPr/>
              <p:nvPr/>
            </p:nvSpPr>
            <p:spPr>
              <a:xfrm>
                <a:off x="1912506" y="1298812"/>
                <a:ext cx="5112029" cy="3976607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F02EDE-77CC-4A4B-8D5B-2E2B9A890279}"/>
              </a:ext>
            </a:extLst>
          </p:cNvPr>
          <p:cNvSpPr txBox="1"/>
          <p:nvPr/>
        </p:nvSpPr>
        <p:spPr>
          <a:xfrm>
            <a:off x="5275583" y="3561854"/>
            <a:ext cx="3751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lt"/>
              </a:rPr>
              <a:t>SD</a:t>
            </a:r>
            <a:r>
              <a:rPr lang="ko-KR" altLang="en-US" dirty="0">
                <a:latin typeface="+mn-lt"/>
              </a:rPr>
              <a:t> 화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6F990B-7BFA-4683-B524-A88D99BB4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492936"/>
              </p:ext>
            </p:extLst>
          </p:nvPr>
        </p:nvGraphicFramePr>
        <p:xfrm>
          <a:off x="-751838" y="6002554"/>
          <a:ext cx="7167977" cy="13003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167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2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미래 기술을 가진 사이보그 군인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미래의 기술과 과거의 기술이 합쳐진 형태의 신체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시공간 장치를 부각시키는 디자인을 사용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err="1"/>
                        <a:t>튜토리얼에서</a:t>
                      </a:r>
                      <a:r>
                        <a:rPr lang="ko-KR" altLang="en-US" sz="900" dirty="0"/>
                        <a:t> 사용될 비슷하지만 조금 더 미래 기술이라고 생각할 만한 디자인의 코스튬 필요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71C9242A-C6F1-4276-842D-B35FDFFCCC58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821418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텍스트 개체 틀 1">
            <a:extLst>
              <a:ext uri="{FF2B5EF4-FFF2-40B4-BE49-F238E27FC236}">
                <a16:creationId xmlns:a16="http://schemas.microsoft.com/office/drawing/2014/main" id="{E79BD578-1692-4F85-A219-55B1503FCCE1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95257"/>
            <a:ext cx="6760601" cy="204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18B87B-DEB4-4684-9C71-5759B555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9D545-A84F-4947-AF6F-C9D3599548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609296AE-F1E6-4721-BDD1-537D5659C8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220514-F1BE-4149-96B7-5C73A2FE6A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9910F97A-66D2-4C32-BE7A-FC534395B2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E0CC87E-4AA7-40AF-8222-4BEF6269E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64533"/>
              </p:ext>
            </p:extLst>
          </p:nvPr>
        </p:nvGraphicFramePr>
        <p:xfrm>
          <a:off x="-751838" y="4976933"/>
          <a:ext cx="8091712" cy="223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1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157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13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7906" name="그룹 8">
            <a:extLst>
              <a:ext uri="{FF2B5EF4-FFF2-40B4-BE49-F238E27FC236}">
                <a16:creationId xmlns:a16="http://schemas.microsoft.com/office/drawing/2014/main" id="{90DF1B73-4FB6-4981-B379-23C159C3C9A3}"/>
              </a:ext>
            </a:extLst>
          </p:cNvPr>
          <p:cNvGrpSpPr>
            <a:grpSpLocks/>
          </p:cNvGrpSpPr>
          <p:nvPr/>
        </p:nvGrpSpPr>
        <p:grpSpPr bwMode="auto">
          <a:xfrm>
            <a:off x="2110741" y="1378351"/>
            <a:ext cx="4709159" cy="1938889"/>
            <a:chOff x="899161" y="1345195"/>
            <a:chExt cx="7345678" cy="3024611"/>
          </a:xfrm>
        </p:grpSpPr>
        <p:grpSp>
          <p:nvGrpSpPr>
            <p:cNvPr id="37910" name="그룹 9">
              <a:extLst>
                <a:ext uri="{FF2B5EF4-FFF2-40B4-BE49-F238E27FC236}">
                  <a16:creationId xmlns:a16="http://schemas.microsoft.com/office/drawing/2014/main" id="{BC298AB3-B866-44D2-8CDC-AC392E7CE3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9161" y="1345195"/>
              <a:ext cx="2373652" cy="3024611"/>
              <a:chOff x="1304925" y="879231"/>
              <a:chExt cx="3164869" cy="4032815"/>
            </a:xfrm>
          </p:grpSpPr>
          <p:pic>
            <p:nvPicPr>
              <p:cNvPr id="37917" name="그림 16" descr="남자, 착용, 타기, 오토바이이(가) 표시된 사진&#10;&#10;자동 생성된 설명">
                <a:extLst>
                  <a:ext uri="{FF2B5EF4-FFF2-40B4-BE49-F238E27FC236}">
                    <a16:creationId xmlns:a16="http://schemas.microsoft.com/office/drawing/2014/main" id="{B19602CF-DE73-4362-9C7F-06C2C21A08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1217" y="879231"/>
                <a:ext cx="2945290" cy="3657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8" name="TextBox 17">
                <a:extLst>
                  <a:ext uri="{FF2B5EF4-FFF2-40B4-BE49-F238E27FC236}">
                    <a16:creationId xmlns:a16="http://schemas.microsoft.com/office/drawing/2014/main" id="{5125F131-2D04-4B3A-A211-B4C47BF9B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9577" y="4422533"/>
                <a:ext cx="2041090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대기 화면 </a:t>
                </a:r>
                <a:r>
                  <a:rPr lang="en-US" altLang="ko-KR" sz="1280">
                    <a:latin typeface="맑은 고딕" panose="020B0503020000020004" pitchFamily="50" charset="-127"/>
                  </a:rPr>
                  <a:t>NPC </a:t>
                </a:r>
                <a:r>
                  <a:rPr lang="ko-KR" altLang="en-US" sz="1280">
                    <a:latin typeface="맑은 고딕" panose="020B0503020000020004" pitchFamily="50" charset="-127"/>
                  </a:rPr>
                  <a:t>컨셉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B7BEE38-4042-4887-9179-B53C3626E99E}"/>
                  </a:ext>
                </a:extLst>
              </p:cNvPr>
              <p:cNvSpPr/>
              <p:nvPr/>
            </p:nvSpPr>
            <p:spPr>
              <a:xfrm>
                <a:off x="1304925" y="935416"/>
                <a:ext cx="3164869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  <p:grpSp>
          <p:nvGrpSpPr>
            <p:cNvPr id="37911" name="그룹 10">
              <a:extLst>
                <a:ext uri="{FF2B5EF4-FFF2-40B4-BE49-F238E27FC236}">
                  <a16:creationId xmlns:a16="http://schemas.microsoft.com/office/drawing/2014/main" id="{830D5A74-3495-48C4-B1F8-01D3B7210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4806" y="1387333"/>
              <a:ext cx="4560033" cy="2982473"/>
              <a:chOff x="4913075" y="935416"/>
              <a:chExt cx="6080045" cy="3976630"/>
            </a:xfrm>
          </p:grpSpPr>
          <p:pic>
            <p:nvPicPr>
              <p:cNvPr id="37912" name="그림 11" descr="의류, 테이블, 책상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3DFCCE09-053F-4ACC-ADA2-148A874233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15" t="6528" r="6938" b="4584"/>
              <a:stretch>
                <a:fillRect/>
              </a:stretch>
            </p:blipFill>
            <p:spPr bwMode="auto">
              <a:xfrm>
                <a:off x="4913313" y="1257300"/>
                <a:ext cx="1721049" cy="2809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3" name="TextBox 12">
                <a:extLst>
                  <a:ext uri="{FF2B5EF4-FFF2-40B4-BE49-F238E27FC236}">
                    <a16:creationId xmlns:a16="http://schemas.microsoft.com/office/drawing/2014/main" id="{47CDE6A7-561F-4DFE-8F93-1DBBF675B8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0150" y="4067174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던전 보스 컨셉</a:t>
                </a:r>
              </a:p>
            </p:txBody>
          </p:sp>
          <p:pic>
            <p:nvPicPr>
              <p:cNvPr id="37914" name="Picture 2" descr="관련 이미지">
                <a:extLst>
                  <a:ext uri="{FF2B5EF4-FFF2-40B4-BE49-F238E27FC236}">
                    <a16:creationId xmlns:a16="http://schemas.microsoft.com/office/drawing/2014/main" id="{9FA51C3A-D6AB-47F7-93C6-D13ED90796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75" y="2031756"/>
                <a:ext cx="3810000" cy="1657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5" name="TextBox 14">
                <a:extLst>
                  <a:ext uri="{FF2B5EF4-FFF2-40B4-BE49-F238E27FC236}">
                    <a16:creationId xmlns:a16="http://schemas.microsoft.com/office/drawing/2014/main" id="{93E61BBA-AA75-40B6-9BF5-FE1355CA88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7943" y="3697842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최종 보스 컨셉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46EBFD6-A368-4A58-97C8-9EF2FA670285}"/>
                  </a:ext>
                </a:extLst>
              </p:cNvPr>
              <p:cNvSpPr/>
              <p:nvPr/>
            </p:nvSpPr>
            <p:spPr>
              <a:xfrm>
                <a:off x="4913075" y="935416"/>
                <a:ext cx="6080045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E4DEC13-86DF-4C5E-9D75-D6DB70E4EA1A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311739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F55682CA-049C-4AB9-A58A-D67CEF7886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43820" y="-1143000"/>
            <a:ext cx="1788161" cy="60452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724583-44B3-4199-BD11-962BCCF2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C7818A-1391-4E07-9469-904419A0DD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5148209D-3CD5-417E-ADD4-F1E88D0DB1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38914" name="텍스트 개체 틀 1">
            <a:extLst>
              <a:ext uri="{FF2B5EF4-FFF2-40B4-BE49-F238E27FC236}">
                <a16:creationId xmlns:a16="http://schemas.microsoft.com/office/drawing/2014/main" id="{279348C4-D282-4704-AAD0-BC8BA803FD32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7419011" y="160885"/>
            <a:ext cx="961367" cy="2925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C6927A3-B901-4A9C-B1D2-A7CECD015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15032"/>
              </p:ext>
            </p:extLst>
          </p:nvPr>
        </p:nvGraphicFramePr>
        <p:xfrm>
          <a:off x="-736598" y="5464949"/>
          <a:ext cx="8839114" cy="1540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9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952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8925" name="그룹 8">
            <a:extLst>
              <a:ext uri="{FF2B5EF4-FFF2-40B4-BE49-F238E27FC236}">
                <a16:creationId xmlns:a16="http://schemas.microsoft.com/office/drawing/2014/main" id="{A8D79FE9-C9A7-41C9-A777-13225AD3B00B}"/>
              </a:ext>
            </a:extLst>
          </p:cNvPr>
          <p:cNvGrpSpPr>
            <a:grpSpLocks/>
          </p:cNvGrpSpPr>
          <p:nvPr/>
        </p:nvGrpSpPr>
        <p:grpSpPr bwMode="auto">
          <a:xfrm>
            <a:off x="-594359" y="1651354"/>
            <a:ext cx="8608059" cy="2753006"/>
            <a:chOff x="1003759" y="1595120"/>
            <a:chExt cx="11117121" cy="3556000"/>
          </a:xfrm>
        </p:grpSpPr>
        <p:pic>
          <p:nvPicPr>
            <p:cNvPr id="38929" name="그림 9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58FAD9F7-D484-4525-BC72-FE2133685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074" y="1734926"/>
              <a:ext cx="2021511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0" name="그림 10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7C057612-E7D0-4932-BDCC-D9C48EEF3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873" y="1734926"/>
              <a:ext cx="2183999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1" name="그림 11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210016EC-EBDA-4641-BFE7-686E45003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160" y="1734926"/>
              <a:ext cx="1955996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2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142C74BE-D4EF-402F-8068-DA31BDF69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444" y="1734926"/>
              <a:ext cx="1620520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8D63C5-5AB1-40DE-809F-CFA003E46507}"/>
                </a:ext>
              </a:extLst>
            </p:cNvPr>
            <p:cNvSpPr txBox="1"/>
            <p:nvPr/>
          </p:nvSpPr>
          <p:spPr>
            <a:xfrm>
              <a:off x="1340257" y="4653704"/>
              <a:ext cx="137195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화학 </a:t>
              </a:r>
              <a:r>
                <a:rPr lang="en-US" altLang="ko-KR" dirty="0">
                  <a:latin typeface="+mn-lt"/>
                </a:rPr>
                <a:t>or</a:t>
              </a:r>
              <a:r>
                <a:rPr lang="ko-KR" altLang="en-US" dirty="0">
                  <a:latin typeface="+mn-lt"/>
                </a:rPr>
                <a:t> 에너지</a:t>
              </a:r>
              <a:endParaRPr lang="en-US" altLang="ko-KR" dirty="0"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1E9DB7-3FA9-4ADB-A147-203AFB41A3C8}"/>
                </a:ext>
              </a:extLst>
            </p:cNvPr>
            <p:cNvSpPr txBox="1"/>
            <p:nvPr/>
          </p:nvSpPr>
          <p:spPr>
            <a:xfrm>
              <a:off x="3905258" y="4653704"/>
              <a:ext cx="108613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전기 </a:t>
              </a:r>
              <a:r>
                <a:rPr lang="en-US" altLang="ko-KR" dirty="0">
                  <a:latin typeface="+mn-lt"/>
                </a:rPr>
                <a:t>/ </a:t>
              </a:r>
              <a:r>
                <a:rPr lang="ko-KR" altLang="en-US" dirty="0">
                  <a:latin typeface="+mn-lt"/>
                </a:rPr>
                <a:t>전자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3244B2-ABD9-42F2-813B-882EA1BF2BA0}"/>
                </a:ext>
              </a:extLst>
            </p:cNvPr>
            <p:cNvSpPr txBox="1"/>
            <p:nvPr/>
          </p:nvSpPr>
          <p:spPr>
            <a:xfrm>
              <a:off x="7014157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기계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75ABFD-4CB2-4A17-8379-90439C3F1AF0}"/>
                </a:ext>
              </a:extLst>
            </p:cNvPr>
            <p:cNvSpPr txBox="1"/>
            <p:nvPr/>
          </p:nvSpPr>
          <p:spPr>
            <a:xfrm>
              <a:off x="9289221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생명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CB3588-6F49-4977-A6AE-BE717331CB46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2D5CE1-1402-4BA5-95DB-4A1352721A5D}"/>
                </a:ext>
              </a:extLst>
            </p:cNvPr>
            <p:cNvSpPr txBox="1"/>
            <p:nvPr/>
          </p:nvSpPr>
          <p:spPr>
            <a:xfrm>
              <a:off x="10628861" y="2575137"/>
              <a:ext cx="1118188" cy="10002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7200" b="1" dirty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. . .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45F606B-D88D-4615-8532-56FB81D559E0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674319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F2498-82B4-4EB1-B01B-EE1880C7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D9A770E-755F-41EA-991F-00FF6C2B5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989196"/>
              </p:ext>
            </p:extLst>
          </p:nvPr>
        </p:nvGraphicFramePr>
        <p:xfrm>
          <a:off x="457197" y="1543836"/>
          <a:ext cx="11252721" cy="377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분석 자료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플랫폼 분석을 통한 개발 방향성 전달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분석을 통한 기획 게임에 차별화 시도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개발 시 염두 할 요소를 알아보고 그에 맞춰 원활한 개발 진행을 위한 자료 수집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통해 현제 기획서의 게임의 특징을 효과적으로 전달하려고 함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개요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소개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전투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캐릭터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무기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스킬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던전 등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게임 진행에 전반적으로 필요한 정보 제공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튜토리얼 스토리 보드 연출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디자인</a:t>
                      </a:r>
                      <a:br>
                        <a:rPr lang="en-US" altLang="ko-KR" sz="1400" b="1" dirty="0"/>
                      </a:br>
                      <a:r>
                        <a:rPr lang="ko-KR" altLang="en-US" sz="1400" b="1" dirty="0"/>
                        <a:t>컨셉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게임 내 등장 캐릭터 </a:t>
                      </a:r>
                      <a:r>
                        <a:rPr lang="en-US" altLang="ko-KR" sz="1000"/>
                        <a:t>( </a:t>
                      </a:r>
                      <a:r>
                        <a:rPr lang="ko-KR" altLang="en-US" sz="1000"/>
                        <a:t>주인공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주요 </a:t>
                      </a:r>
                      <a:r>
                        <a:rPr lang="en-US" altLang="ko-KR" sz="1000"/>
                        <a:t>npc, </a:t>
                      </a:r>
                      <a:r>
                        <a:rPr lang="ko-KR" altLang="en-US" sz="1000"/>
                        <a:t>보스 몬스터 </a:t>
                      </a:r>
                      <a:r>
                        <a:rPr lang="en-US" altLang="ko-KR" sz="1000"/>
                        <a:t>) </a:t>
                      </a:r>
                      <a:r>
                        <a:rPr lang="ko-KR" altLang="en-US" sz="1000"/>
                        <a:t>컨셉 설정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세계관 형성에 중요한 요소 설정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그래픽 디자인 중에 참고해서 작업할 수 있는 캐릭터 초기 컨셉을 설정하기 위한 문서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핵심은 도움을 주는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ko-KR" altLang="en-US" sz="1000" dirty="0"/>
                        <a:t>에서 최종 보스로 변하는 박사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 들의 컨셉 아트 필수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2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76698-491E-4D8E-98CF-320F7287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정보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B131D76-A0CC-4DE0-8BF7-8E1B2451F6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070743"/>
              </p:ext>
            </p:extLst>
          </p:nvPr>
        </p:nvGraphicFramePr>
        <p:xfrm>
          <a:off x="419100" y="1270001"/>
          <a:ext cx="11315700" cy="5067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497812143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815085659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0484453"/>
                    </a:ext>
                  </a:extLst>
                </a:gridCol>
              </a:tblGrid>
              <a:tr h="157658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던전을 클리어하는 것이 주 목적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스테이지로 던전이 구성됨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층으로 구분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스테이지의 마지막 층은 보스가 등장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스테이지는 지정된 개수의 테마 중 하나로 등장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 참고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470198"/>
                  </a:ext>
                </a:extLst>
              </a:tr>
              <a:tr h="19141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체력과 마나 관리가 필수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스테이지를 공유하는 수치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수치가 낮은 경우 경고 표시가 나옴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84260"/>
                  </a:ext>
                </a:extLst>
              </a:tr>
              <a:tr h="157658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테마에 맞는 보스의 컨셉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 패턴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공격 한방이 유저에게 치명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쉬운 조작방식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어려운 게임 난이도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클리어로 오는 쾌감 극대화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배치되는 룸을 하나하나 탐색해가며 스테이지를 진행해야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 마나 특징을 나눠 랜덤으로 등장시키도록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연결된 인접 방의 정보를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아이콘으로 알려줌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아이템을 획득할 수 있는 상자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특수한 보상 또는 강화된 몬스터가 있는 느낌표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다음 층으로 이동하는 포탈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보스 방 임을 알리는 투구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723476"/>
                  </a:ext>
                </a:extLst>
              </a:tr>
            </a:tbl>
          </a:graphicData>
        </a:graphic>
      </p:graphicFrame>
      <p:pic>
        <p:nvPicPr>
          <p:cNvPr id="11" name="그림 10" descr="컴퓨터이(가) 표시된 사진&#10;&#10;자동 생성된 설명">
            <a:extLst>
              <a:ext uri="{FF2B5EF4-FFF2-40B4-BE49-F238E27FC236}">
                <a16:creationId xmlns:a16="http://schemas.microsoft.com/office/drawing/2014/main" id="{197BF739-CB4D-41EB-BF09-D385F46F5F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r="73906" b="81367"/>
          <a:stretch/>
        </p:blipFill>
        <p:spPr>
          <a:xfrm>
            <a:off x="457197" y="3141215"/>
            <a:ext cx="2749893" cy="1263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73EF1D-8FD2-4F39-B33D-D304F966BD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7" y="4927715"/>
            <a:ext cx="2742612" cy="1287348"/>
          </a:xfrm>
          <a:prstGeom prst="rect">
            <a:avLst/>
          </a:prstGeom>
        </p:spPr>
      </p:pic>
      <p:pic>
        <p:nvPicPr>
          <p:cNvPr id="18" name="그림 17" descr="텔레비전, 모니터, 화면, 시계이(가) 표시된 사진&#10;&#10;자동 생성된 설명">
            <a:extLst>
              <a:ext uri="{FF2B5EF4-FFF2-40B4-BE49-F238E27FC236}">
                <a16:creationId xmlns:a16="http://schemas.microsoft.com/office/drawing/2014/main" id="{62DA746A-37F7-45B7-8BDF-CA16AEA3A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512" y="3075115"/>
            <a:ext cx="2853175" cy="145707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8997E00-BC43-404D-9F5A-BB3E0FA7D279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72BB0F-34CA-4B55-B949-F32AE12FA11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4BCD17-FB47-4576-B4DA-4CCEEB14E2D7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B0CF8F-CCA7-494F-9ED4-16A063F344E5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635726-8F72-40B7-B1A1-B0483BCCC28D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5D95D2-3A5A-43D4-AFA5-2E69E076CAB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6762FC-0B26-4010-9B25-367A385A2C4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247250-E210-44A0-B16B-1558FE7C8544}"/>
              </a:ext>
            </a:extLst>
          </p:cNvPr>
          <p:cNvGrpSpPr/>
          <p:nvPr/>
        </p:nvGrpSpPr>
        <p:grpSpPr>
          <a:xfrm>
            <a:off x="487623" y="1567425"/>
            <a:ext cx="5519477" cy="886199"/>
            <a:chOff x="1798487" y="701933"/>
            <a:chExt cx="5457825" cy="876300"/>
          </a:xfrm>
        </p:grpSpPr>
        <p:pic>
          <p:nvPicPr>
            <p:cNvPr id="20" name="그림 19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id="{F13A5303-E792-4803-934E-7FC340B021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5" t="17937" r="10979" b="56897"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364A79C-CD71-4FCD-8C15-1C96BC6AB0B1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55283C2-BF96-473C-BBED-CF4A1BBEDACF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FFA2370-2C27-44CA-8643-001F0FD78E44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7680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9AE9F-DAF2-43DD-AFEA-AFDC6EE4C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668337"/>
            <a:ext cx="10515600" cy="474663"/>
          </a:xfrm>
        </p:spPr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 설명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9E6B68F-B9E8-49A8-A3D2-2CC5C402A55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C54FFC-E628-4502-A588-B7B7CB38BEFF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C6F43C-0F92-4630-85B8-07002DFF08A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57B9A8-CF72-4A01-A2F9-54200C96473C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1926493-17D9-48C3-BA05-971BA21B333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84A64CC-4C6E-47AB-97DE-133F60B4353E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1AC967E-C8B6-4FD1-A3B2-386ABC93A41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030A138-CD63-4831-B2F9-A9445CDA4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796436"/>
              </p:ext>
            </p:extLst>
          </p:nvPr>
        </p:nvGraphicFramePr>
        <p:xfrm>
          <a:off x="331730" y="1262558"/>
          <a:ext cx="11504669" cy="502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885">
                  <a:extLst>
                    <a:ext uri="{9D8B030D-6E8A-4147-A177-3AD203B41FA5}">
                      <a16:colId xmlns:a16="http://schemas.microsoft.com/office/drawing/2014/main" val="820025909"/>
                    </a:ext>
                  </a:extLst>
                </a:gridCol>
                <a:gridCol w="1445885">
                  <a:extLst>
                    <a:ext uri="{9D8B030D-6E8A-4147-A177-3AD203B41FA5}">
                      <a16:colId xmlns:a16="http://schemas.microsoft.com/office/drawing/2014/main" val="1688093642"/>
                    </a:ext>
                  </a:extLst>
                </a:gridCol>
                <a:gridCol w="2860565">
                  <a:extLst>
                    <a:ext uri="{9D8B030D-6E8A-4147-A177-3AD203B41FA5}">
                      <a16:colId xmlns:a16="http://schemas.microsoft.com/office/drawing/2014/main" val="1274641175"/>
                    </a:ext>
                  </a:extLst>
                </a:gridCol>
                <a:gridCol w="2876167">
                  <a:extLst>
                    <a:ext uri="{9D8B030D-6E8A-4147-A177-3AD203B41FA5}">
                      <a16:colId xmlns:a16="http://schemas.microsoft.com/office/drawing/2014/main" val="1638568552"/>
                    </a:ext>
                  </a:extLst>
                </a:gridCol>
                <a:gridCol w="2876167">
                  <a:extLst>
                    <a:ext uri="{9D8B030D-6E8A-4147-A177-3AD203B41FA5}">
                      <a16:colId xmlns:a16="http://schemas.microsoft.com/office/drawing/2014/main" val="868515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76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캐릭터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유저 경험과 밀접한 관계를 가짐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유저가 기존에 다른 게임을 플레이 했을 가능성이 더 크기 때문에 다른 게임들과 차별화 되지 않고 모든 유저가 자연스럽게 조작할 수 있도록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기타 잡다한 것 없이 필요한 정보만 표시됨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캐릭터를 통해 현재 사용중인 무기가 무엇인지 손에 쥐고 있는 듯한 연출로 표현함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필요한 정보만 전달하기 위해 간략화 되어 있음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빨강은 체력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회색은 방어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파랑은 마나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35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조작을 시작한 시점을 기준으로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표시됨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사람마다 조작이 편리한 환경이 다름으로 이런 조치를 취한 것 같음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6895"/>
                  </a:ext>
                </a:extLst>
              </a:tr>
              <a:tr h="7491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스킬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스킬의 준비상태를 충전되는 것처럼 연출함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스킬의 준비 상태와 걸리는 시간을 알려줌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93301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/>
                        <a:t>공격 버튼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상호 작용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주위 또는 아이템의 근처로 이동시 자동으로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변경됨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상화 작용이 필요한 순간은 비 전투 상태임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이때 공격 키는 필요가 없음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상호작용키가 불필요함으로 필요할 때만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143200"/>
                  </a:ext>
                </a:extLst>
              </a:tr>
              <a:tr h="4991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/>
                        <a:t>무기교체 버튼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현재 들고 있는 무기를 보여줌 </a:t>
                      </a:r>
                      <a:endParaRPr lang="en-US" altLang="ko-KR" sz="100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사용시 소비되는 마나 를 표시 해줌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유저가 원할 때 필요한 무기를 바꿔 사용하도록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2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재화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던전에서 사용하는 재화와 대기 화면에서 사용하는 재화의 차이를 주기위해 재화의 모양을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사용자의 혼동을 방지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재화의 중요도에 따라 크기를 다르게 표시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42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일시정지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유저가 획득한 특성들을 한번에 보여줌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포기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계속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설정 세가지 기능을 사용가능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특성의 효과가 모두 즉시 적용되어 초기화 될 때 까지 유지됨으로 화면에 지속적으로 표시할 필요가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29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아이콘을 활용해 간략한 현재위치와 앞으로 발견한 방의 정보를 유저에게 알림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전투가 진행 되지 않을 때 화면 좌측 중앙에 표시되며 전투 시작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방에 입장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시 자동으로 사라짐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다음방의 정보는 유저가 현재 방을 클리어 하지않으면 의미가 없기 때문에 보다 전투에 집중할 수 있도록 필요 없는 지도를 잠시 지운 것으로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057147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FACB4A3-5BFB-4CBE-8F83-03FD8DA0C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97159"/>
              </p:ext>
            </p:extLst>
          </p:nvPr>
        </p:nvGraphicFramePr>
        <p:xfrm>
          <a:off x="-179604" y="5896074"/>
          <a:ext cx="980174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0870">
                  <a:extLst>
                    <a:ext uri="{9D8B030D-6E8A-4147-A177-3AD203B41FA5}">
                      <a16:colId xmlns:a16="http://schemas.microsoft.com/office/drawing/2014/main" val="2007989722"/>
                    </a:ext>
                  </a:extLst>
                </a:gridCol>
                <a:gridCol w="4900870">
                  <a:extLst>
                    <a:ext uri="{9D8B030D-6E8A-4147-A177-3AD203B41FA5}">
                      <a16:colId xmlns:a16="http://schemas.microsoft.com/office/drawing/2014/main" val="278547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설명 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모티브 게임의 </a:t>
                      </a:r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를 활용해 게임내 시스템을 기획하는데 활용하기 위해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분석 으로 보내자</a:t>
                      </a:r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555260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3F21A5B5-BC1C-48B7-A10E-F0ADB85A3B02}"/>
              </a:ext>
            </a:extLst>
          </p:cNvPr>
          <p:cNvGrpSpPr/>
          <p:nvPr/>
        </p:nvGrpSpPr>
        <p:grpSpPr>
          <a:xfrm>
            <a:off x="1812095" y="1721790"/>
            <a:ext cx="1356582" cy="4509190"/>
            <a:chOff x="1812095" y="1721790"/>
            <a:chExt cx="1356582" cy="4509190"/>
          </a:xfrm>
        </p:grpSpPr>
        <p:pic>
          <p:nvPicPr>
            <p:cNvPr id="55" name="그림 54" descr="컴퓨터이(가) 표시된 사진&#10;&#10;자동 생성된 설명">
              <a:extLst>
                <a:ext uri="{FF2B5EF4-FFF2-40B4-BE49-F238E27FC236}">
                  <a16:creationId xmlns:a16="http://schemas.microsoft.com/office/drawing/2014/main" id="{15FA7D2D-3261-4868-8B44-742BC2BAE3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94" t="19794" r="41155" b="65512"/>
            <a:stretch/>
          </p:blipFill>
          <p:spPr>
            <a:xfrm>
              <a:off x="2699336" y="1721790"/>
              <a:ext cx="287567" cy="336217"/>
            </a:xfrm>
            <a:prstGeom prst="rect">
              <a:avLst/>
            </a:prstGeom>
          </p:spPr>
        </p:pic>
        <p:pic>
          <p:nvPicPr>
            <p:cNvPr id="56" name="그림 55" descr="컴퓨터이(가) 표시된 사진&#10;&#10;자동 생성된 설명">
              <a:extLst>
                <a:ext uri="{FF2B5EF4-FFF2-40B4-BE49-F238E27FC236}">
                  <a16:creationId xmlns:a16="http://schemas.microsoft.com/office/drawing/2014/main" id="{10675EE0-98D3-4313-A0EC-0A197CC54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5" r="73906" b="81367"/>
            <a:stretch/>
          </p:blipFill>
          <p:spPr>
            <a:xfrm>
              <a:off x="1852396" y="1725727"/>
              <a:ext cx="731940" cy="336216"/>
            </a:xfrm>
            <a:prstGeom prst="rect">
              <a:avLst/>
            </a:prstGeom>
          </p:spPr>
        </p:pic>
        <p:pic>
          <p:nvPicPr>
            <p:cNvPr id="57" name="그림 56" descr="컴퓨터이(가) 표시된 사진&#10;&#10;자동 생성된 설명">
              <a:extLst>
                <a:ext uri="{FF2B5EF4-FFF2-40B4-BE49-F238E27FC236}">
                  <a16:creationId xmlns:a16="http://schemas.microsoft.com/office/drawing/2014/main" id="{45970778-0EA1-4266-9D45-8F05F1D67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78" t="55273" r="69530" b="15517"/>
            <a:stretch/>
          </p:blipFill>
          <p:spPr>
            <a:xfrm>
              <a:off x="2265886" y="2204675"/>
              <a:ext cx="369286" cy="336216"/>
            </a:xfrm>
            <a:prstGeom prst="rect">
              <a:avLst/>
            </a:prstGeom>
          </p:spPr>
        </p:pic>
        <p:pic>
          <p:nvPicPr>
            <p:cNvPr id="67" name="그림 66" descr="컴퓨터이(가) 표시된 사진&#10;&#10;자동 생성된 설명">
              <a:extLst>
                <a:ext uri="{FF2B5EF4-FFF2-40B4-BE49-F238E27FC236}">
                  <a16:creationId xmlns:a16="http://schemas.microsoft.com/office/drawing/2014/main" id="{9446C2B3-71D4-4DF2-B7C9-E8775B470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55" t="72086" r="2563" b="1310"/>
            <a:stretch/>
          </p:blipFill>
          <p:spPr>
            <a:xfrm>
              <a:off x="1959134" y="3619448"/>
              <a:ext cx="427327" cy="393465"/>
            </a:xfrm>
            <a:prstGeom prst="rect">
              <a:avLst/>
            </a:prstGeom>
          </p:spPr>
        </p:pic>
        <p:pic>
          <p:nvPicPr>
            <p:cNvPr id="68" name="그림 67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BE074EDD-F00B-493C-A8FD-899C77D84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88" t="72625" r="3907" b="2500"/>
            <a:stretch/>
          </p:blipFill>
          <p:spPr>
            <a:xfrm>
              <a:off x="2614602" y="3612367"/>
              <a:ext cx="397568" cy="393465"/>
            </a:xfrm>
            <a:prstGeom prst="rect">
              <a:avLst/>
            </a:prstGeom>
          </p:spPr>
        </p:pic>
        <p:pic>
          <p:nvPicPr>
            <p:cNvPr id="71" name="그림 70" descr="컴퓨터이(가) 표시된 사진&#10;&#10;자동 생성된 설명">
              <a:extLst>
                <a:ext uri="{FF2B5EF4-FFF2-40B4-BE49-F238E27FC236}">
                  <a16:creationId xmlns:a16="http://schemas.microsoft.com/office/drawing/2014/main" id="{BD99F538-33F2-4657-A450-67599A775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11" t="53583" r="1780" b="29662"/>
            <a:stretch/>
          </p:blipFill>
          <p:spPr>
            <a:xfrm>
              <a:off x="2270802" y="4177538"/>
              <a:ext cx="465478" cy="428941"/>
            </a:xfrm>
            <a:prstGeom prst="rect">
              <a:avLst/>
            </a:prstGeom>
          </p:spPr>
        </p:pic>
        <p:pic>
          <p:nvPicPr>
            <p:cNvPr id="72" name="그림 71" descr="컴퓨터이(가) 표시된 사진&#10;&#10;자동 생성된 설명">
              <a:extLst>
                <a:ext uri="{FF2B5EF4-FFF2-40B4-BE49-F238E27FC236}">
                  <a16:creationId xmlns:a16="http://schemas.microsoft.com/office/drawing/2014/main" id="{9E49DEA4-F07A-444E-9D25-0122330AF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07" t="5639" r="15789" b="89110"/>
            <a:stretch/>
          </p:blipFill>
          <p:spPr>
            <a:xfrm>
              <a:off x="2710958" y="4698196"/>
              <a:ext cx="350793" cy="272253"/>
            </a:xfrm>
            <a:prstGeom prst="rect">
              <a:avLst/>
            </a:prstGeom>
          </p:spPr>
        </p:pic>
        <p:pic>
          <p:nvPicPr>
            <p:cNvPr id="73" name="그림 72" descr="검은색, 화면, 앉아있는, 측면이(가) 표시된 사진&#10;&#10;자동 생성된 설명">
              <a:extLst>
                <a:ext uri="{FF2B5EF4-FFF2-40B4-BE49-F238E27FC236}">
                  <a16:creationId xmlns:a16="http://schemas.microsoft.com/office/drawing/2014/main" id="{33309995-4AFB-4727-8CF3-E21FCD6DB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06" t="7000" r="5966" b="82909"/>
            <a:stretch/>
          </p:blipFill>
          <p:spPr>
            <a:xfrm>
              <a:off x="1812095" y="4713274"/>
              <a:ext cx="684851" cy="212170"/>
            </a:xfrm>
            <a:prstGeom prst="rect">
              <a:avLst/>
            </a:prstGeom>
          </p:spPr>
        </p:pic>
        <p:pic>
          <p:nvPicPr>
            <p:cNvPr id="78" name="그림 77" descr="컴퓨터이(가) 표시된 사진&#10;&#10;자동 생성된 설명">
              <a:extLst>
                <a:ext uri="{FF2B5EF4-FFF2-40B4-BE49-F238E27FC236}">
                  <a16:creationId xmlns:a16="http://schemas.microsoft.com/office/drawing/2014/main" id="{E2C597EF-A220-44F1-876E-E8382E5F6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99" t="208" r="1892" b="83037"/>
            <a:stretch/>
          </p:blipFill>
          <p:spPr>
            <a:xfrm>
              <a:off x="2100571" y="5083673"/>
              <a:ext cx="235590" cy="217098"/>
            </a:xfrm>
            <a:prstGeom prst="rect">
              <a:avLst/>
            </a:prstGeom>
          </p:spPr>
        </p:pic>
        <p:pic>
          <p:nvPicPr>
            <p:cNvPr id="79" name="그림 78" descr="시계이(가) 표시된 사진&#10;&#10;자동 생성된 설명">
              <a:extLst>
                <a:ext uri="{FF2B5EF4-FFF2-40B4-BE49-F238E27FC236}">
                  <a16:creationId xmlns:a16="http://schemas.microsoft.com/office/drawing/2014/main" id="{62A40C46-5276-49CB-815E-A0E7F60814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44" t="25680" r="29297" b="25681"/>
            <a:stretch/>
          </p:blipFill>
          <p:spPr>
            <a:xfrm>
              <a:off x="2593079" y="5051653"/>
              <a:ext cx="406663" cy="261277"/>
            </a:xfrm>
            <a:prstGeom prst="rect">
              <a:avLst/>
            </a:prstGeom>
          </p:spPr>
        </p:pic>
        <p:pic>
          <p:nvPicPr>
            <p:cNvPr id="80" name="그림 79" descr="빨간색, 거리, 표지판이(가) 표시된 사진&#10;&#10;자동 생성된 설명">
              <a:extLst>
                <a:ext uri="{FF2B5EF4-FFF2-40B4-BE49-F238E27FC236}">
                  <a16:creationId xmlns:a16="http://schemas.microsoft.com/office/drawing/2014/main" id="{51F3DD10-6379-4A77-BA30-47F330D14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93" t="83348" r="25313" b="-2447"/>
            <a:stretch/>
          </p:blipFill>
          <p:spPr>
            <a:xfrm>
              <a:off x="1889357" y="5326180"/>
              <a:ext cx="1279320" cy="261276"/>
            </a:xfrm>
            <a:prstGeom prst="rect">
              <a:avLst/>
            </a:prstGeom>
          </p:spPr>
        </p:pic>
        <p:pic>
          <p:nvPicPr>
            <p:cNvPr id="82" name="그림 81" descr="회로이(가) 표시된 사진&#10;&#10;자동 생성된 설명">
              <a:extLst>
                <a:ext uri="{FF2B5EF4-FFF2-40B4-BE49-F238E27FC236}">
                  <a16:creationId xmlns:a16="http://schemas.microsoft.com/office/drawing/2014/main" id="{13B1B2A8-8F64-46D0-A29C-201B7A22A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2103207" y="5618561"/>
              <a:ext cx="805939" cy="612419"/>
            </a:xfrm>
            <a:prstGeom prst="rect">
              <a:avLst/>
            </a:prstGeom>
          </p:spPr>
        </p:pic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DD55AFD-A84F-4E65-B7D1-E616E316CC2E}"/>
                </a:ext>
              </a:extLst>
            </p:cNvPr>
            <p:cNvGrpSpPr/>
            <p:nvPr/>
          </p:nvGrpSpPr>
          <p:grpSpPr>
            <a:xfrm>
              <a:off x="1888398" y="2746566"/>
              <a:ext cx="1199444" cy="383737"/>
              <a:chOff x="6847733" y="4924425"/>
              <a:chExt cx="3334492" cy="1066800"/>
            </a:xfrm>
          </p:grpSpPr>
          <p:pic>
            <p:nvPicPr>
              <p:cNvPr id="85" name="그림 84" descr="컴퓨터이(가) 표시된 사진&#10;&#10;자동 생성된 설명">
                <a:extLst>
                  <a:ext uri="{FF2B5EF4-FFF2-40B4-BE49-F238E27FC236}">
                    <a16:creationId xmlns:a16="http://schemas.microsoft.com/office/drawing/2014/main" id="{5DEEA9ED-AEC8-418C-A564-01CE0B77E0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22" t="75894" r="16485" b="5634"/>
              <a:stretch/>
            </p:blipFill>
            <p:spPr>
              <a:xfrm>
                <a:off x="9134475" y="4924425"/>
                <a:ext cx="1047750" cy="1066800"/>
              </a:xfrm>
              <a:prstGeom prst="rect">
                <a:avLst/>
              </a:prstGeom>
            </p:spPr>
          </p:pic>
          <p:pic>
            <p:nvPicPr>
              <p:cNvPr id="86" name="그림 85" descr="컴퓨터이(가) 표시된 사진&#10;&#10;자동 생성된 설명">
                <a:extLst>
                  <a:ext uri="{FF2B5EF4-FFF2-40B4-BE49-F238E27FC236}">
                    <a16:creationId xmlns:a16="http://schemas.microsoft.com/office/drawing/2014/main" id="{C4504911-BFA6-401C-A47A-37B6037F7D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22" t="75894" r="16485" b="5634"/>
              <a:stretch/>
            </p:blipFill>
            <p:spPr>
              <a:xfrm>
                <a:off x="7991104" y="4924425"/>
                <a:ext cx="1047750" cy="1066800"/>
              </a:xfrm>
              <a:prstGeom prst="rect">
                <a:avLst/>
              </a:prstGeom>
            </p:spPr>
          </p:pic>
          <p:pic>
            <p:nvPicPr>
              <p:cNvPr id="87" name="그림 86" descr="앉아있는, 컴퓨터이(가) 표시된 사진&#10;&#10;자동 생성된 설명">
                <a:extLst>
                  <a:ext uri="{FF2B5EF4-FFF2-40B4-BE49-F238E27FC236}">
                    <a16:creationId xmlns:a16="http://schemas.microsoft.com/office/drawing/2014/main" id="{2C5BA750-AB82-4BC9-987E-A29DA537B1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22" t="75895" r="16484" b="5633"/>
              <a:stretch/>
            </p:blipFill>
            <p:spPr>
              <a:xfrm>
                <a:off x="6847733" y="4924425"/>
                <a:ext cx="1047750" cy="1066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5886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2B464-597E-4D9B-90CE-0EE325A5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시스템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C0875C6-C86C-411E-B8D5-A4AEE3C3C0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902304"/>
              </p:ext>
            </p:extLst>
          </p:nvPr>
        </p:nvGraphicFramePr>
        <p:xfrm>
          <a:off x="419100" y="1270000"/>
          <a:ext cx="11315700" cy="5051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78770160"/>
                    </a:ext>
                  </a:extLst>
                </a:gridCol>
              </a:tblGrid>
              <a:tr h="14732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캐릭터마다 특징을 담은 스킬과 기본 무기를 하나씩 가진다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Ex)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도적만 구르기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스킬과 투척과 근접공격이 동시에 가능한 무기를 사용할 수 있음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 선택창에서 게임내 제화를 활용해 캐릭터 능력치를 강화할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단계별로 강화효과가 다르며 단계가 오를 수록 소비되는 재화양이 늘어남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018607"/>
                  </a:ext>
                </a:extLst>
              </a:tr>
              <a:tr h="10573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유저에게 보여지는 능력치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마나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확률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유저에게 보여지지 않는 능력치로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공격력과 이동속도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가 있다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게임에서는 사격 무기를 착용하고 있으면 사격만 하는데 해당 게임은 몬스터가 근접해 기본공격이 가능한 경우 사격하지 않고 근접 공격을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이때 캐릭터의 기본 공격력이 몬스터 피격 판정과 데미지 계산에 필요함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019360"/>
                  </a:ext>
                </a:extLst>
              </a:tr>
              <a:tr h="252095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45946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0C186C-E4E0-457A-A9D0-129BFBFA9BAB}"/>
              </a:ext>
            </a:extLst>
          </p:cNvPr>
          <p:cNvGrpSpPr/>
          <p:nvPr/>
        </p:nvGrpSpPr>
        <p:grpSpPr>
          <a:xfrm>
            <a:off x="6032976" y="1270000"/>
            <a:ext cx="3747253" cy="1866900"/>
            <a:chOff x="8438907" y="1742520"/>
            <a:chExt cx="3295893" cy="1642030"/>
          </a:xfrm>
        </p:grpSpPr>
        <p:pic>
          <p:nvPicPr>
            <p:cNvPr id="6" name="그림 5" descr="검은색, 화면, 앉아있는, 측면이(가) 표시된 사진&#10;&#10;자동 생성된 설명">
              <a:extLst>
                <a:ext uri="{FF2B5EF4-FFF2-40B4-BE49-F238E27FC236}">
                  <a16:creationId xmlns:a16="http://schemas.microsoft.com/office/drawing/2014/main" id="{A9004E36-D8E6-4A8D-AC74-24F6EAC23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2"/>
            <a:stretch/>
          </p:blipFill>
          <p:spPr>
            <a:xfrm>
              <a:off x="8438908" y="1742520"/>
              <a:ext cx="3295892" cy="164203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A1EF242-D2FE-4F50-AEC0-C30E37EE1F66}"/>
                </a:ext>
              </a:extLst>
            </p:cNvPr>
            <p:cNvSpPr/>
            <p:nvPr/>
          </p:nvSpPr>
          <p:spPr>
            <a:xfrm>
              <a:off x="9602426" y="2713385"/>
              <a:ext cx="968855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668FD4F-9011-4A10-8C38-38954138111D}"/>
                </a:ext>
              </a:extLst>
            </p:cNvPr>
            <p:cNvSpPr/>
            <p:nvPr/>
          </p:nvSpPr>
          <p:spPr>
            <a:xfrm>
              <a:off x="8438907" y="2680823"/>
              <a:ext cx="362603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9B43E16-5F58-4F2D-9C0F-58C93CA6094F}"/>
                </a:ext>
              </a:extLst>
            </p:cNvPr>
            <p:cNvSpPr/>
            <p:nvPr/>
          </p:nvSpPr>
          <p:spPr>
            <a:xfrm>
              <a:off x="8758468" y="2677075"/>
              <a:ext cx="362603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77721E03-A228-4D6E-AFF2-D3BB14BE2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688159"/>
              </p:ext>
            </p:extLst>
          </p:nvPr>
        </p:nvGraphicFramePr>
        <p:xfrm>
          <a:off x="4197760" y="3876329"/>
          <a:ext cx="4019550" cy="244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550">
                  <a:extLst>
                    <a:ext uri="{9D8B030D-6E8A-4147-A177-3AD203B41FA5}">
                      <a16:colId xmlns:a16="http://schemas.microsoft.com/office/drawing/2014/main" val="2983952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수치만큼 몬스터의 공격을 버틸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8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체력대신 몬스터의 공격을 막는 획수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일정시간 공격 받지 않으면 다시 회복됨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9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무기를 사용하는데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마나가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소비됨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성능의 무기의 남용을 막는 용도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6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 공격보다 더 강한 데미지를 주는 확률을 뜻함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게임에 약간의 확률성을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23542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076559-B69A-41A3-AA5C-BDF9BC1FD2E1}"/>
              </a:ext>
            </a:extLst>
          </p:cNvPr>
          <p:cNvGrpSpPr/>
          <p:nvPr/>
        </p:nvGrpSpPr>
        <p:grpSpPr>
          <a:xfrm>
            <a:off x="444497" y="3863629"/>
            <a:ext cx="3823672" cy="2440940"/>
            <a:chOff x="1816072" y="3528038"/>
            <a:chExt cx="3460953" cy="2209389"/>
          </a:xfrm>
        </p:grpSpPr>
        <p:pic>
          <p:nvPicPr>
            <p:cNvPr id="12" name="그림 11" descr="시계, 모니터, 탑재, 앉아있는이(가) 표시된 사진&#10;&#10;자동 생성된 설명">
              <a:extLst>
                <a:ext uri="{FF2B5EF4-FFF2-40B4-BE49-F238E27FC236}">
                  <a16:creationId xmlns:a16="http://schemas.microsoft.com/office/drawing/2014/main" id="{1718DDC4-DEE8-4DB9-96EC-39974C855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074" y="3528038"/>
              <a:ext cx="3460951" cy="22093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A0E501C-BA8F-4A8D-A276-07360F49A3D3}"/>
                </a:ext>
              </a:extLst>
            </p:cNvPr>
            <p:cNvSpPr/>
            <p:nvPr/>
          </p:nvSpPr>
          <p:spPr>
            <a:xfrm>
              <a:off x="1816072" y="3528038"/>
              <a:ext cx="3391263" cy="22093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C15D677-FAC7-41D8-B909-823AA5B16E59}"/>
              </a:ext>
            </a:extLst>
          </p:cNvPr>
          <p:cNvSpPr txBox="1"/>
          <p:nvPr/>
        </p:nvSpPr>
        <p:spPr>
          <a:xfrm>
            <a:off x="1294609" y="8506144"/>
            <a:ext cx="184731" cy="3135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FECA55-8EE4-4E4F-B7DB-B67FE8B7EBD6}"/>
              </a:ext>
            </a:extLst>
          </p:cNvPr>
          <p:cNvSpPr txBox="1"/>
          <p:nvPr/>
        </p:nvSpPr>
        <p:spPr>
          <a:xfrm>
            <a:off x="8223895" y="5895339"/>
            <a:ext cx="155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캐릭터 강화 단계별 효과</a:t>
            </a:r>
            <a:endParaRPr lang="en-US" altLang="ko-KR" sz="1000" dirty="0"/>
          </a:p>
          <a:p>
            <a:pPr algn="r"/>
            <a:r>
              <a:rPr lang="ko-KR" altLang="en-US" sz="1000" dirty="0"/>
              <a:t>→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B86D6D-EB12-4D2C-8BC2-D677FC22332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FF2082-2D58-4A31-A244-67C60BDE1B78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3FA78C-2A13-4946-93B1-1F731EAA1513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FFCCE5-F891-4E8C-824D-85C24E9CEF65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E4A24E-F590-472F-B569-287F32BC4B7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AA1FDC-A7B0-42E4-9719-774033D80D3B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BF0ED7-232C-4EB3-8073-F7A79E5D303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666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487F563D-3944-4AEF-BF93-04010EC0A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586355"/>
              </p:ext>
            </p:extLst>
          </p:nvPr>
        </p:nvGraphicFramePr>
        <p:xfrm>
          <a:off x="6916114" y="2644083"/>
          <a:ext cx="2578101" cy="1168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8101">
                  <a:extLst>
                    <a:ext uri="{9D8B030D-6E8A-4147-A177-3AD203B41FA5}">
                      <a16:colId xmlns:a16="http://schemas.microsoft.com/office/drawing/2014/main" val="2201900050"/>
                    </a:ext>
                  </a:extLst>
                </a:gridCol>
              </a:tblGrid>
              <a:tr h="4233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방 배치 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421963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69961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F9C0657F-8287-4641-8CD6-0F72F946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던전의 배치 방식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8E2C3025-0E54-4DAB-B7DA-C86FFA52A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54484"/>
              </p:ext>
            </p:extLst>
          </p:nvPr>
        </p:nvGraphicFramePr>
        <p:xfrm>
          <a:off x="431797" y="1270001"/>
          <a:ext cx="4483103" cy="2489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741">
                  <a:extLst>
                    <a:ext uri="{9D8B030D-6E8A-4147-A177-3AD203B41FA5}">
                      <a16:colId xmlns:a16="http://schemas.microsoft.com/office/drawing/2014/main" val="432444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2114057848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2363904580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1883972387"/>
                    </a:ext>
                  </a:extLst>
                </a:gridCol>
                <a:gridCol w="653741">
                  <a:extLst>
                    <a:ext uri="{9D8B030D-6E8A-4147-A177-3AD203B41FA5}">
                      <a16:colId xmlns:a16="http://schemas.microsoft.com/office/drawing/2014/main" val="2145592117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540358386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4047890124"/>
                    </a:ext>
                  </a:extLst>
                </a:gridCol>
                <a:gridCol w="653741">
                  <a:extLst>
                    <a:ext uri="{9D8B030D-6E8A-4147-A177-3AD203B41FA5}">
                      <a16:colId xmlns:a16="http://schemas.microsoft.com/office/drawing/2014/main" val="2538323097"/>
                    </a:ext>
                  </a:extLst>
                </a:gridCol>
              </a:tblGrid>
              <a:tr h="30913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소울 나이트의 던전 생성 규칙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854483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시작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상자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포탈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연결점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606043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시작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909440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일반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2~4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7864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상자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1~2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395113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이벤트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1~2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56618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포탈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3409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보스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4897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C0D997-61DB-422B-AD8F-39FF20D3A6D4}"/>
              </a:ext>
            </a:extLst>
          </p:cNvPr>
          <p:cNvGrpSpPr/>
          <p:nvPr/>
        </p:nvGrpSpPr>
        <p:grpSpPr>
          <a:xfrm>
            <a:off x="7018615" y="3137233"/>
            <a:ext cx="2373098" cy="579915"/>
            <a:chOff x="6143385" y="2706739"/>
            <a:chExt cx="5406865" cy="1321278"/>
          </a:xfrm>
        </p:grpSpPr>
        <p:pic>
          <p:nvPicPr>
            <p:cNvPr id="7" name="그림 6" descr="회로이(가) 표시된 사진&#10;&#10;자동 생성된 설명">
              <a:extLst>
                <a:ext uri="{FF2B5EF4-FFF2-40B4-BE49-F238E27FC236}">
                  <a16:creationId xmlns:a16="http://schemas.microsoft.com/office/drawing/2014/main" id="{588BBB24-E4B4-4027-9891-87B6E5D8E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ect">
              <a:avLst/>
            </a:prstGeom>
          </p:spPr>
        </p:pic>
        <p:pic>
          <p:nvPicPr>
            <p:cNvPr id="8" name="그림 7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D5C701AD-0998-4BA5-B7EE-4F764F560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ect">
              <a:avLst/>
            </a:prstGeom>
          </p:spPr>
        </p:pic>
        <p:pic>
          <p:nvPicPr>
            <p:cNvPr id="9" name="그림 8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65B5B456-9F2D-43D7-80C1-EB6B45FF8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F30C63-A660-4239-8869-409A4B51B7C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1C5FF2-5ECD-4CFF-BC19-5CE950EDCE4B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75F5C8-4EF5-4CDA-AD55-CC3B6B4805E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4DF0D9-9689-40D4-BDD0-C0FD657D8EC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8F0EF0-A943-4704-8039-081C3CD5678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AAE984-8986-4B20-A392-A8F58E6E810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BB276F-7ADA-408C-9D54-F80F47A2380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D6F8BA1E-4F03-47A2-B607-C87286C7F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45406"/>
              </p:ext>
            </p:extLst>
          </p:nvPr>
        </p:nvGraphicFramePr>
        <p:xfrm>
          <a:off x="431797" y="3919223"/>
          <a:ext cx="11315700" cy="2510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897">
                  <a:extLst>
                    <a:ext uri="{9D8B030D-6E8A-4147-A177-3AD203B41FA5}">
                      <a16:colId xmlns:a16="http://schemas.microsoft.com/office/drawing/2014/main" val="3338785752"/>
                    </a:ext>
                  </a:extLst>
                </a:gridCol>
                <a:gridCol w="3536953">
                  <a:extLst>
                    <a:ext uri="{9D8B030D-6E8A-4147-A177-3AD203B41FA5}">
                      <a16:colId xmlns:a16="http://schemas.microsoft.com/office/drawing/2014/main" val="1127104342"/>
                    </a:ext>
                  </a:extLst>
                </a:gridCol>
                <a:gridCol w="1758947">
                  <a:extLst>
                    <a:ext uri="{9D8B030D-6E8A-4147-A177-3AD203B41FA5}">
                      <a16:colId xmlns:a16="http://schemas.microsoft.com/office/drawing/2014/main" val="3810922349"/>
                    </a:ext>
                  </a:extLst>
                </a:gridCol>
                <a:gridCol w="3898903">
                  <a:extLst>
                    <a:ext uri="{9D8B030D-6E8A-4147-A177-3AD203B41FA5}">
                      <a16:colId xmlns:a16="http://schemas.microsoft.com/office/drawing/2014/main" val="91221427"/>
                    </a:ext>
                  </a:extLst>
                </a:gridCol>
              </a:tblGrid>
              <a:tr h="2341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480301"/>
                  </a:ext>
                </a:extLst>
              </a:tr>
              <a:tr h="602675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유저에게 도움을 주는 발판과 그렇지 않는 발판이 있음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발판의 효과는 몬스터도 동일하게 적용 받음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가시 발판이 대표적으로 함정으로 사용되는 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몬스터의 이동을 막는 구조물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몬스터의 공격을 상쇄시킴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스테이지에 선택된 테마에 따라 다양한 형태의 구조물 디자인이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90293"/>
                  </a:ext>
                </a:extLst>
              </a:tr>
              <a:tr h="27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마법 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상자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610958"/>
                  </a:ext>
                </a:extLst>
              </a:tr>
              <a:tr h="57023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통로를 통해 방에 입장 시 자동으로 닫힘 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방에 배치된 몬스터를 모두 처치하기 전까지 열리지 않음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방에 입장 시 자동으로 문이 닫힘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방에만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공격을 받으면 사라지는 구조물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상자의 경우 공격을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회에 한해 공격을 막음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 상자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폭판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독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가 존재함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 상자의 경우 함정으로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834795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61C7C137-77CE-4787-B7FB-6E0D4A872080}"/>
              </a:ext>
            </a:extLst>
          </p:cNvPr>
          <p:cNvGrpSpPr/>
          <p:nvPr/>
        </p:nvGrpSpPr>
        <p:grpSpPr>
          <a:xfrm>
            <a:off x="1045403" y="4270351"/>
            <a:ext cx="822674" cy="841171"/>
            <a:chOff x="5995628" y="4141849"/>
            <a:chExt cx="822674" cy="841171"/>
          </a:xfrm>
        </p:grpSpPr>
        <p:pic>
          <p:nvPicPr>
            <p:cNvPr id="25" name="그림 24" descr="컴퓨터이(가) 표시된 사진&#10;&#10;자동 생성된 설명">
              <a:extLst>
                <a:ext uri="{FF2B5EF4-FFF2-40B4-BE49-F238E27FC236}">
                  <a16:creationId xmlns:a16="http://schemas.microsoft.com/office/drawing/2014/main" id="{9AA1D692-5520-4838-90F8-744BCAF33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3" t="49818" r="27956" b="44244"/>
            <a:stretch/>
          </p:blipFill>
          <p:spPr>
            <a:xfrm>
              <a:off x="6035430" y="4141849"/>
              <a:ext cx="782872" cy="343065"/>
            </a:xfrm>
            <a:prstGeom prst="rect">
              <a:avLst/>
            </a:prstGeom>
          </p:spPr>
        </p:pic>
        <p:pic>
          <p:nvPicPr>
            <p:cNvPr id="26" name="그림 25" descr="전자기기, 컴퓨터, 회로, 테이블이(가) 표시된 사진&#10;&#10;자동 생성된 설명">
              <a:extLst>
                <a:ext uri="{FF2B5EF4-FFF2-40B4-BE49-F238E27FC236}">
                  <a16:creationId xmlns:a16="http://schemas.microsoft.com/office/drawing/2014/main" id="{99259948-DBA8-4985-9402-A645865A0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22" t="36300" r="25649" b="57482"/>
            <a:stretch/>
          </p:blipFill>
          <p:spPr>
            <a:xfrm>
              <a:off x="6449025" y="4597799"/>
              <a:ext cx="369277" cy="358846"/>
            </a:xfrm>
            <a:prstGeom prst="rect">
              <a:avLst/>
            </a:prstGeom>
          </p:spPr>
        </p:pic>
        <p:pic>
          <p:nvPicPr>
            <p:cNvPr id="27" name="그림 26" descr="컴퓨터, 측정기이(가) 표시된 사진&#10;&#10;자동 생성된 설명">
              <a:extLst>
                <a:ext uri="{FF2B5EF4-FFF2-40B4-BE49-F238E27FC236}">
                  <a16:creationId xmlns:a16="http://schemas.microsoft.com/office/drawing/2014/main" id="{9911A699-508A-4D02-B1BD-0E8AF3D58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4" t="40208" r="24351" b="52739"/>
            <a:stretch/>
          </p:blipFill>
          <p:spPr>
            <a:xfrm>
              <a:off x="5995628" y="4575413"/>
              <a:ext cx="395654" cy="407607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FF1A830-5176-4183-8226-53ECB9376F84}"/>
              </a:ext>
            </a:extLst>
          </p:cNvPr>
          <p:cNvGrpSpPr/>
          <p:nvPr/>
        </p:nvGrpSpPr>
        <p:grpSpPr>
          <a:xfrm>
            <a:off x="6419660" y="4297523"/>
            <a:ext cx="998774" cy="762943"/>
            <a:chOff x="5776608" y="5413156"/>
            <a:chExt cx="998774" cy="762943"/>
          </a:xfrm>
        </p:grpSpPr>
        <p:pic>
          <p:nvPicPr>
            <p:cNvPr id="29" name="그림 28" descr="컴퓨터이(가) 표시된 사진&#10;&#10;자동 생성된 설명">
              <a:extLst>
                <a:ext uri="{FF2B5EF4-FFF2-40B4-BE49-F238E27FC236}">
                  <a16:creationId xmlns:a16="http://schemas.microsoft.com/office/drawing/2014/main" id="{4FFCFD12-6D26-489C-A4D4-E2359A3D2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36" t="72159" r="49941"/>
            <a:stretch/>
          </p:blipFill>
          <p:spPr>
            <a:xfrm>
              <a:off x="6525215" y="5413156"/>
              <a:ext cx="250167" cy="762943"/>
            </a:xfrm>
            <a:prstGeom prst="rect">
              <a:avLst/>
            </a:prstGeom>
          </p:spPr>
        </p:pic>
        <p:pic>
          <p:nvPicPr>
            <p:cNvPr id="30" name="그림 29" descr="컴퓨터이(가) 표시된 사진&#10;&#10;자동 생성된 설명">
              <a:extLst>
                <a:ext uri="{FF2B5EF4-FFF2-40B4-BE49-F238E27FC236}">
                  <a16:creationId xmlns:a16="http://schemas.microsoft.com/office/drawing/2014/main" id="{A0737EFD-3C8E-4117-8C2D-EE69DD869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0" t="50315" r="30937" b="33443"/>
            <a:stretch/>
          </p:blipFill>
          <p:spPr>
            <a:xfrm>
              <a:off x="5776608" y="5604823"/>
              <a:ext cx="250166" cy="445093"/>
            </a:xfrm>
            <a:prstGeom prst="rect">
              <a:avLst/>
            </a:prstGeom>
          </p:spPr>
        </p:pic>
        <p:pic>
          <p:nvPicPr>
            <p:cNvPr id="31" name="그림 30" descr="컴퓨터이(가) 표시된 사진&#10;&#10;자동 생성된 설명">
              <a:extLst>
                <a:ext uri="{FF2B5EF4-FFF2-40B4-BE49-F238E27FC236}">
                  <a16:creationId xmlns:a16="http://schemas.microsoft.com/office/drawing/2014/main" id="{27F3E78A-447E-4753-B4A2-F4CDAD423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0" t="56156" r="84283" b="24913"/>
            <a:stretch/>
          </p:blipFill>
          <p:spPr>
            <a:xfrm>
              <a:off x="6140358" y="5543233"/>
              <a:ext cx="301925" cy="518763"/>
            </a:xfrm>
            <a:prstGeom prst="rect">
              <a:avLst/>
            </a:prstGeom>
          </p:spPr>
        </p:pic>
      </p:grpSp>
      <p:pic>
        <p:nvPicPr>
          <p:cNvPr id="32" name="그림 31" descr="컴퓨터이(가) 표시된 사진&#10;&#10;자동 생성된 설명">
            <a:extLst>
              <a:ext uri="{FF2B5EF4-FFF2-40B4-BE49-F238E27FC236}">
                <a16:creationId xmlns:a16="http://schemas.microsoft.com/office/drawing/2014/main" id="{7E5F3BC3-185D-4B1B-BB0B-184E7447DF9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" t="21118" r="86635" b="39751"/>
          <a:stretch/>
        </p:blipFill>
        <p:spPr>
          <a:xfrm>
            <a:off x="1313612" y="5500050"/>
            <a:ext cx="286257" cy="889596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A44A686-F604-486B-A12A-114C794398E8}"/>
              </a:ext>
            </a:extLst>
          </p:cNvPr>
          <p:cNvGrpSpPr/>
          <p:nvPr/>
        </p:nvGrpSpPr>
        <p:grpSpPr>
          <a:xfrm>
            <a:off x="6678852" y="5521612"/>
            <a:ext cx="489541" cy="846472"/>
            <a:chOff x="2656935" y="5815078"/>
            <a:chExt cx="489541" cy="846472"/>
          </a:xfrm>
        </p:grpSpPr>
        <p:pic>
          <p:nvPicPr>
            <p:cNvPr id="34" name="그림 33" descr="컴퓨터이(가) 표시된 사진&#10;&#10;자동 생성된 설명">
              <a:extLst>
                <a:ext uri="{FF2B5EF4-FFF2-40B4-BE49-F238E27FC236}">
                  <a16:creationId xmlns:a16="http://schemas.microsoft.com/office/drawing/2014/main" id="{8DDCACD5-DC2C-466E-A54A-6FCD80F2D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1" t="36524" r="68069" b="46058"/>
            <a:stretch/>
          </p:blipFill>
          <p:spPr>
            <a:xfrm>
              <a:off x="2656935" y="5815078"/>
              <a:ext cx="489541" cy="423236"/>
            </a:xfrm>
            <a:prstGeom prst="rect">
              <a:avLst/>
            </a:prstGeom>
          </p:spPr>
        </p:pic>
        <p:pic>
          <p:nvPicPr>
            <p:cNvPr id="35" name="그림 34" descr="버스, 컴퓨터, 남자, 거리이(가) 표시된 사진&#10;&#10;자동 생성된 설명">
              <a:extLst>
                <a:ext uri="{FF2B5EF4-FFF2-40B4-BE49-F238E27FC236}">
                  <a16:creationId xmlns:a16="http://schemas.microsoft.com/office/drawing/2014/main" id="{1AD9993B-3A8F-474A-9367-C20889B71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57" t="58322" r="33693" b="29687"/>
            <a:stretch/>
          </p:blipFill>
          <p:spPr>
            <a:xfrm>
              <a:off x="2675520" y="6238314"/>
              <a:ext cx="443221" cy="423236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347875-E4B4-49E2-9B65-DD6455EFDA8B}"/>
              </a:ext>
            </a:extLst>
          </p:cNvPr>
          <p:cNvSpPr/>
          <p:nvPr/>
        </p:nvSpPr>
        <p:spPr>
          <a:xfrm>
            <a:off x="5242590" y="1385545"/>
            <a:ext cx="6631910" cy="9905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/>
              <a:t>시작 룸</a:t>
            </a:r>
            <a:r>
              <a:rPr lang="en-US" altLang="ko-KR" sz="1000" dirty="0"/>
              <a:t>, </a:t>
            </a:r>
            <a:r>
              <a:rPr lang="ko-KR" altLang="en-US" sz="1000" dirty="0"/>
              <a:t>포탈 룸은 층마다 하나씩 만 존재함 </a:t>
            </a:r>
            <a:r>
              <a:rPr lang="en-US" altLang="ko-KR" sz="1000" dirty="0"/>
              <a:t>(5</a:t>
            </a:r>
            <a:r>
              <a:rPr lang="ko-KR" altLang="en-US" sz="1000" dirty="0"/>
              <a:t>번째 층마다 포탈 룸은 보스 룸으로 치환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시작 룸을 기준으로 </a:t>
            </a:r>
            <a:r>
              <a:rPr lang="en-US" altLang="ko-KR" sz="1000" dirty="0"/>
              <a:t>(</a:t>
            </a:r>
            <a:r>
              <a:rPr lang="ko-KR" altLang="en-US" sz="1000" dirty="0"/>
              <a:t>상하좌우</a:t>
            </a:r>
            <a:r>
              <a:rPr lang="en-US" altLang="ko-KR" sz="1000" dirty="0"/>
              <a:t>) 4</a:t>
            </a:r>
            <a:r>
              <a:rPr lang="ko-KR" altLang="en-US" sz="1000" dirty="0"/>
              <a:t>방향 중 한 방향을 기준으로 방을 생성해 연결함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2</a:t>
            </a:r>
            <a:r>
              <a:rPr lang="ko-KR" altLang="en-US" sz="1000" dirty="0"/>
              <a:t>차원 배열의 최소 </a:t>
            </a:r>
            <a:r>
              <a:rPr lang="en-US" altLang="ko-KR" sz="1000" dirty="0"/>
              <a:t>3x3 </a:t>
            </a:r>
            <a:r>
              <a:rPr lang="ko-KR" altLang="en-US" sz="1000" dirty="0"/>
              <a:t>크기</a:t>
            </a:r>
            <a:r>
              <a:rPr lang="en-US" altLang="ko-KR" sz="1000" dirty="0"/>
              <a:t>(</a:t>
            </a:r>
            <a:r>
              <a:rPr lang="ko-KR" altLang="en-US" sz="1000" dirty="0"/>
              <a:t>최대 </a:t>
            </a:r>
            <a:r>
              <a:rPr lang="en-US" altLang="ko-KR" sz="1000" dirty="0"/>
              <a:t>5x5)</a:t>
            </a:r>
            <a:r>
              <a:rPr lang="ko-KR" altLang="en-US" sz="1000" dirty="0"/>
              <a:t>에 시작점과 포탈</a:t>
            </a:r>
            <a:r>
              <a:rPr lang="en-US" altLang="ko-KR" sz="1000" dirty="0"/>
              <a:t>(</a:t>
            </a:r>
            <a:r>
              <a:rPr lang="ko-KR" altLang="en-US" sz="1000" dirty="0"/>
              <a:t>보스</a:t>
            </a:r>
            <a:r>
              <a:rPr lang="en-US" altLang="ko-KR" sz="1000" dirty="0"/>
              <a:t>)</a:t>
            </a:r>
            <a:r>
              <a:rPr lang="ko-KR" altLang="en-US" sz="1000" dirty="0"/>
              <a:t>룸을 배치하고 나머지는 좌측의 정보를 기반으로 배치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배치될 요소들이 모두 배치되고 나면 그것을 하나의 층으로 묶어 관리하게 됨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57335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DADDC-976A-42C9-8561-55DA9ED69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 종류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2A6119C-69BD-4EB2-99C1-E57D0BEB5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371975"/>
              </p:ext>
            </p:extLst>
          </p:nvPr>
        </p:nvGraphicFramePr>
        <p:xfrm>
          <a:off x="5932977" y="1410091"/>
          <a:ext cx="5510531" cy="1819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26">
                  <a:extLst>
                    <a:ext uri="{9D8B030D-6E8A-4147-A177-3AD203B41FA5}">
                      <a16:colId xmlns:a16="http://schemas.microsoft.com/office/drawing/2014/main" val="632125820"/>
                    </a:ext>
                  </a:extLst>
                </a:gridCol>
                <a:gridCol w="4523105">
                  <a:extLst>
                    <a:ext uri="{9D8B030D-6E8A-4147-A177-3AD203B41FA5}">
                      <a16:colId xmlns:a16="http://schemas.microsoft.com/office/drawing/2014/main" val="669112206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 표시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5042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획득한 코인을 활용해 무기나 물약을 구입할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21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체력을 대가로 아이템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버프를 파는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4160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보물상자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등급의 무기를 고정적으로 지급하는 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6684"/>
                  </a:ext>
                </a:extLst>
              </a:tr>
              <a:tr h="40238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선택의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2~4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아이템이 놓여있고 그중 하나를 선택하면 나머지 아이템이 사라짐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나머지 아이템이 있던 자리에 함정이 나와 캐릭터를 공격함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353932"/>
                  </a:ext>
                </a:extLst>
              </a:tr>
            </a:tbl>
          </a:graphicData>
        </a:graphic>
      </p:graphicFrame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5170CFE6-3069-4829-AB4B-3F1148B2E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064234"/>
              </p:ext>
            </p:extLst>
          </p:nvPr>
        </p:nvGraphicFramePr>
        <p:xfrm>
          <a:off x="5932977" y="3515856"/>
          <a:ext cx="5510531" cy="22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323">
                  <a:extLst>
                    <a:ext uri="{9D8B030D-6E8A-4147-A177-3AD203B41FA5}">
                      <a16:colId xmlns:a16="http://schemas.microsoft.com/office/drawing/2014/main" val="3882993267"/>
                    </a:ext>
                  </a:extLst>
                </a:gridCol>
                <a:gridCol w="4471208">
                  <a:extLst>
                    <a:ext uri="{9D8B030D-6E8A-4147-A177-3AD203B41FA5}">
                      <a16:colId xmlns:a16="http://schemas.microsoft.com/office/drawing/2014/main" val="4194850882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70341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조각상의 형태에 따라 스킬의 특수한 효과를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1868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변종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강화 효과가 생긴 몬스터만 있는 맵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시 큰 보상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39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코인을 지불해 용병을 고용할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088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탈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탈 것 상인을 통해 코인을 소비해 장착가능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8924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장비 옵션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소지 중인 무기를 코인을 지불하는 것으로 강화 변형이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6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기타 등등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특성 획득 등 유저 도움 방이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8610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7AE8F1-4E45-4C45-83F5-0351567BF329}"/>
              </a:ext>
            </a:extLst>
          </p:cNvPr>
          <p:cNvSpPr txBox="1"/>
          <p:nvPr/>
        </p:nvSpPr>
        <p:spPr>
          <a:xfrm>
            <a:off x="748492" y="5389004"/>
            <a:ext cx="4105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특수 방의 경우에도 모두 동일한 확률로 랜덤으로 등장함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AAF70BC-2A61-4560-98A2-ED15AE931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409140"/>
              </p:ext>
            </p:extLst>
          </p:nvPr>
        </p:nvGraphicFramePr>
        <p:xfrm>
          <a:off x="748492" y="2565802"/>
          <a:ext cx="3744441" cy="2533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060">
                  <a:extLst>
                    <a:ext uri="{9D8B030D-6E8A-4147-A177-3AD203B41FA5}">
                      <a16:colId xmlns:a16="http://schemas.microsoft.com/office/drawing/2014/main" val="4015027423"/>
                    </a:ext>
                  </a:extLst>
                </a:gridCol>
                <a:gridCol w="2449381">
                  <a:extLst>
                    <a:ext uri="{9D8B030D-6E8A-4147-A177-3AD203B41FA5}">
                      <a16:colId xmlns:a16="http://schemas.microsoft.com/office/drawing/2014/main" val="30335181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 구분</a:t>
                      </a:r>
                    </a:p>
                  </a:txBody>
                  <a:tcPr marL="93489" marR="93489" marT="46744" marB="46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02055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아무 표시 없음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 몬스터 방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72611"/>
                  </a:ext>
                </a:extLst>
              </a:tr>
              <a:tr h="3289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집 표시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시작점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 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973379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상자표시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상자방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선택방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801378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특별 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보너스 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27893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파란색 포탈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다음 스테이지 포탈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459051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보라색 투구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보스방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18415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AB7A1F16-3302-4280-913B-7A24A898E7C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492933" y="4152287"/>
            <a:ext cx="1440044" cy="497569"/>
          </a:xfrm>
          <a:prstGeom prst="bent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02DB28F-92FD-4BBC-932C-BC7817778473}"/>
              </a:ext>
            </a:extLst>
          </p:cNvPr>
          <p:cNvCxnSpPr>
            <a:cxnSpLocks/>
            <a:stCxn id="24" idx="3"/>
            <a:endCxn id="5" idx="1"/>
          </p:cNvCxnSpPr>
          <p:nvPr/>
        </p:nvCxnSpPr>
        <p:spPr>
          <a:xfrm flipV="1">
            <a:off x="4492933" y="2319997"/>
            <a:ext cx="1440044" cy="1512406"/>
          </a:xfrm>
          <a:prstGeom prst="bent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회로이(가) 표시된 사진&#10;&#10;자동 생성된 설명">
            <a:extLst>
              <a:ext uri="{FF2B5EF4-FFF2-40B4-BE49-F238E27FC236}">
                <a16:creationId xmlns:a16="http://schemas.microsoft.com/office/drawing/2014/main" id="{369785A8-0B82-49A1-9F57-68E4E0BB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9" t="37692" r="2395" b="57182"/>
          <a:stretch/>
        </p:blipFill>
        <p:spPr>
          <a:xfrm>
            <a:off x="2012281" y="1762570"/>
            <a:ext cx="468973" cy="652366"/>
          </a:xfrm>
          <a:prstGeom prst="rect">
            <a:avLst/>
          </a:prstGeom>
        </p:spPr>
      </p:pic>
      <p:pic>
        <p:nvPicPr>
          <p:cNvPr id="11" name="그림 10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59D64EF6-2FC9-4AFD-971A-EC6128B752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6751" b="67041"/>
          <a:stretch/>
        </p:blipFill>
        <p:spPr>
          <a:xfrm>
            <a:off x="748492" y="1754294"/>
            <a:ext cx="606353" cy="660639"/>
          </a:xfrm>
          <a:prstGeom prst="rect">
            <a:avLst/>
          </a:prstGeom>
        </p:spPr>
      </p:pic>
      <p:pic>
        <p:nvPicPr>
          <p:cNvPr id="12" name="그림 11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D4F7B8A3-9501-478F-93BF-FE4CBC436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9" t="27966" r="4412" b="66841"/>
          <a:stretch/>
        </p:blipFill>
        <p:spPr>
          <a:xfrm>
            <a:off x="1380389" y="1754294"/>
            <a:ext cx="606353" cy="660639"/>
          </a:xfrm>
          <a:prstGeom prst="rect">
            <a:avLst/>
          </a:prstGeom>
        </p:spPr>
      </p:pic>
      <p:pic>
        <p:nvPicPr>
          <p:cNvPr id="13" name="그림 12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357FEAAF-F094-49D6-9D06-5385AE1AF8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7" t="32909" r="6774" b="61898"/>
          <a:stretch/>
        </p:blipFill>
        <p:spPr>
          <a:xfrm>
            <a:off x="3150470" y="1754295"/>
            <a:ext cx="606353" cy="660639"/>
          </a:xfrm>
          <a:prstGeom prst="rect">
            <a:avLst/>
          </a:prstGeom>
        </p:spPr>
      </p:pic>
      <p:pic>
        <p:nvPicPr>
          <p:cNvPr id="14" name="그림 13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A38454CF-5D75-4950-8272-06B525AADE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6" t="32866" r="2225" b="61941"/>
          <a:stretch/>
        </p:blipFill>
        <p:spPr>
          <a:xfrm>
            <a:off x="3789441" y="1766032"/>
            <a:ext cx="606353" cy="660639"/>
          </a:xfrm>
          <a:prstGeom prst="rect">
            <a:avLst/>
          </a:prstGeom>
        </p:spPr>
      </p:pic>
      <p:pic>
        <p:nvPicPr>
          <p:cNvPr id="15" name="그림 14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74500789-C2F4-4A0A-B633-A17410349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6" t="28105" r="2225" b="66702"/>
          <a:stretch/>
        </p:blipFill>
        <p:spPr>
          <a:xfrm>
            <a:off x="2511499" y="1754296"/>
            <a:ext cx="606353" cy="66063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2E63289-F2A9-468D-ABC8-868B39EDEEE4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7421A6-B6F6-4A83-BB0E-CCCC7C90E519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F504A1-FC09-4FE5-83E4-599A029A2814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AD5737-373C-4FD8-8FB2-F1E9E871DA1E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530EFE-0A2B-4DC0-93E9-5520C307D26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631A6F-38FE-424F-A0EE-A178BB09A971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CBDDD6-EE56-4D89-B895-45DFFD32CAB4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436929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4075</TotalTime>
  <Words>5178</Words>
  <Application>Microsoft Office PowerPoint</Application>
  <PresentationFormat>와이드스크린</PresentationFormat>
  <Paragraphs>1024</Paragraphs>
  <Slides>43</Slides>
  <Notes>1</Notes>
  <HiddenSlides>27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맑은 고딕</vt:lpstr>
      <vt:lpstr>Arial</vt:lpstr>
      <vt:lpstr>Calibri</vt:lpstr>
      <vt:lpstr>Calibri Light</vt:lpstr>
      <vt:lpstr>디자인 사용자 지정</vt:lpstr>
      <vt:lpstr>Office 테마</vt:lpstr>
      <vt:lpstr>1_디자인 사용자 지정</vt:lpstr>
      <vt:lpstr>Chart</vt:lpstr>
      <vt:lpstr>모바일로 가볍게 하는 ‘로그라이트(Lite)’</vt:lpstr>
      <vt:lpstr>간략한 설명</vt:lpstr>
      <vt:lpstr>시장 조사 자료</vt:lpstr>
      <vt:lpstr>모티브 게임 분석</vt:lpstr>
      <vt:lpstr>간략한 정보</vt:lpstr>
      <vt:lpstr>UI 설명</vt:lpstr>
      <vt:lpstr>캐릭터 시스템</vt:lpstr>
      <vt:lpstr>던전의 배치 방식</vt:lpstr>
      <vt:lpstr>방 종류</vt:lpstr>
      <vt:lpstr>구조물 종류</vt:lpstr>
      <vt:lpstr>특성 시스템</vt:lpstr>
      <vt:lpstr>시간을 활용한 스킬 액션</vt:lpstr>
      <vt:lpstr>시간을 활용한 스킬 액션</vt:lpstr>
      <vt:lpstr>상인 &amp; 무기 시스템</vt:lpstr>
      <vt:lpstr>무기 시스템</vt:lpstr>
      <vt:lpstr>무기의 시스템 변경</vt:lpstr>
      <vt:lpstr>상인 시스템</vt:lpstr>
      <vt:lpstr>상인 시스템</vt:lpstr>
      <vt:lpstr>상인 시스템</vt:lpstr>
      <vt:lpstr>중립 구조물의 다양화</vt:lpstr>
      <vt:lpstr>중립 구조물 &amp; 파밍</vt:lpstr>
      <vt:lpstr>몬스터 AI</vt:lpstr>
      <vt:lpstr>캐릭터 시스템</vt:lpstr>
      <vt:lpstr>PowerPoint 프레젠테이션</vt:lpstr>
      <vt:lpstr>기타</vt:lpstr>
      <vt:lpstr>방의 종류를 간소화</vt:lpstr>
      <vt:lpstr>인벤토리 추가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총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301</cp:revision>
  <dcterms:created xsi:type="dcterms:W3CDTF">2019-10-07T05:13:37Z</dcterms:created>
  <dcterms:modified xsi:type="dcterms:W3CDTF">2019-11-21T01:07:01Z</dcterms:modified>
</cp:coreProperties>
</file>